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958" r:id="rId2"/>
  </p:sldMasterIdLst>
  <p:sldIdLst>
    <p:sldId id="256" r:id="rId3"/>
    <p:sldId id="257" r:id="rId4"/>
    <p:sldId id="289" r:id="rId5"/>
    <p:sldId id="291" r:id="rId6"/>
    <p:sldId id="292" r:id="rId7"/>
    <p:sldId id="272" r:id="rId8"/>
    <p:sldId id="300" r:id="rId9"/>
    <p:sldId id="273" r:id="rId10"/>
    <p:sldId id="274" r:id="rId11"/>
    <p:sldId id="293" r:id="rId12"/>
    <p:sldId id="264" r:id="rId13"/>
    <p:sldId id="266" r:id="rId14"/>
    <p:sldId id="265" r:id="rId15"/>
    <p:sldId id="290" r:id="rId16"/>
    <p:sldId id="283" r:id="rId17"/>
    <p:sldId id="282" r:id="rId18"/>
    <p:sldId id="281" r:id="rId19"/>
    <p:sldId id="294" r:id="rId20"/>
    <p:sldId id="303" r:id="rId21"/>
    <p:sldId id="295" r:id="rId22"/>
    <p:sldId id="302" r:id="rId23"/>
    <p:sldId id="284" r:id="rId24"/>
    <p:sldId id="285" r:id="rId25"/>
    <p:sldId id="299" r:id="rId26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2" d="100"/>
          <a:sy n="42" d="100"/>
        </p:scale>
        <p:origin x="114" y="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0869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374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8572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 eaLnBrk="1" latinLnBrk="0" hangingPunct="1"/>
            <a:fld id="{23A271A1-F6D6-438B-A432-4747EE7ECD40}" type="datetimeFigureOut">
              <a:rPr lang="en-US" smtClean="0"/>
              <a:pPr algn="ctr" eaLnBrk="1" latinLnBrk="0" hangingPunct="1"/>
              <a:t>2/28/2022</a:t>
            </a:fld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eaLnBrk="1" latinLnBrk="0" hangingPunct="1"/>
            <a:endParaRPr kumimoji="0" lang="en-US" dirty="0">
              <a:solidFill>
                <a:schemeClr val="tx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2/28/2022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2/28/2022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24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2/28/2022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2/28/2022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2/28/2022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2/28/2022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2/28/2022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28665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2/28/2022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2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2/28/2022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2/28/2022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241669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6778"/>
            <a:ext cx="9144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Click to add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67544" y="2276872"/>
            <a:ext cx="8229600" cy="3600400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401571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123728" y="1268760"/>
            <a:ext cx="6563072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2134072" y="1844824"/>
            <a:ext cx="6563072" cy="4147865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268185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933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790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2/28/2022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811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2/28/2022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119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2/28/2022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91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884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035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CCD61-643D-44A5-A450-3A42A50CBC1E}" type="datetimeFigureOut">
              <a:rPr lang="en-US" smtClean="0"/>
              <a:pPr/>
              <a:t>2/28/2022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35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8DCCD61-643D-44A5-A450-3A42A50CBC1E}" type="datetimeFigureOut">
              <a:rPr lang="en-US" smtClean="0"/>
              <a:pPr/>
              <a:t>2/28/2022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9" r:id="rId1"/>
    <p:sldLayoutId id="2147483960" r:id="rId2"/>
    <p:sldLayoutId id="2147483961" r:id="rId3"/>
    <p:sldLayoutId id="2147483962" r:id="rId4"/>
    <p:sldLayoutId id="2147483963" r:id="rId5"/>
    <p:sldLayoutId id="2147483964" r:id="rId6"/>
    <p:sldLayoutId id="2147483965" r:id="rId7"/>
    <p:sldLayoutId id="2147483966" r:id="rId8"/>
    <p:sldLayoutId id="2147483967" r:id="rId9"/>
    <p:sldLayoutId id="2147483968" r:id="rId10"/>
    <p:sldLayoutId id="2147483969" r:id="rId11"/>
    <p:sldLayoutId id="2147483970" r:id="rId12"/>
    <p:sldLayoutId id="2147483971" r:id="rId13"/>
    <p:sldLayoutId id="2147483972" r:id="rId14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4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ingapps.org/9953500" TargetMode="External"/><Relationship Id="rId2" Type="http://schemas.openxmlformats.org/officeDocument/2006/relationships/hyperlink" Target="http://finance.instrao.ru/fin/files/&#1041;&#1072;&#1085;&#1082;_&#1079;&#1072;&#1076;&#1072;&#1085;&#1080;&#1081;.pdf" TargetMode="External"/><Relationship Id="rId1" Type="http://schemas.openxmlformats.org/officeDocument/2006/relationships/slideLayout" Target="../slideLayouts/slideLayout24.xml"/><Relationship Id="rId4" Type="http://schemas.openxmlformats.org/officeDocument/2006/relationships/hyperlink" Target="https://learningapps.org/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43.jpeg"/><Relationship Id="rId7" Type="http://schemas.openxmlformats.org/officeDocument/2006/relationships/image" Target="../media/image47.jpeg"/><Relationship Id="rId2" Type="http://schemas.openxmlformats.org/officeDocument/2006/relationships/hyperlink" Target="https://niu.ranepa.ru/dopolnitelnoe-obrazovanie/finansovaya-gramotnost/bank-metodicheskikh-razrabotok/" TargetMode="Externa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fmc.hse.ru/primarySchool" TargetMode="External"/><Relationship Id="rId7" Type="http://schemas.openxmlformats.org/officeDocument/2006/relationships/hyperlink" Target="https://www.fingram39.ru/materials/nachalnaya-shkola/" TargetMode="External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51.png"/><Relationship Id="rId5" Type="http://schemas.openxmlformats.org/officeDocument/2006/relationships/hyperlink" Target="https://&#1092;&#1080;&#1085;&#1079;&#1085;&#1072;&#1081;&#1082;&#1072;.&#1088;&#1092;/site/abilities-kids" TargetMode="External"/><Relationship Id="rId4" Type="http://schemas.openxmlformats.org/officeDocument/2006/relationships/image" Target="../media/image5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hyperlink" Target="https://&#1084;&#1086;&#1085;&#1077;&#1090;&#1082;&#1080;&#1085;&#1099;.&#1088;&#1092;/" TargetMode="External"/><Relationship Id="rId1" Type="http://schemas.openxmlformats.org/officeDocument/2006/relationships/slideLayout" Target="../slideLayouts/slideLayout24.xml"/><Relationship Id="rId5" Type="http://schemas.openxmlformats.org/officeDocument/2006/relationships/hyperlink" Target="https://bobrenok.oc3.ru/" TargetMode="External"/><Relationship Id="rId4" Type="http://schemas.openxmlformats.org/officeDocument/2006/relationships/image" Target="../media/image53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556792"/>
            <a:ext cx="9144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Использование </a:t>
            </a:r>
            <a:r>
              <a:rPr lang="ru-RU" sz="40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игровых технологий</a:t>
            </a:r>
          </a:p>
          <a:p>
            <a:pPr algn="ctr"/>
            <a:r>
              <a:rPr lang="ru-RU" sz="40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 обучении </a:t>
            </a:r>
            <a:endParaRPr lang="ru-RU" sz="4000" b="1" i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40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финансовой </a:t>
            </a:r>
            <a:r>
              <a:rPr lang="ru-RU" sz="4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грамотности </a:t>
            </a:r>
            <a:endParaRPr lang="ru-RU" sz="4000" b="1" i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40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младших школьников</a:t>
            </a:r>
            <a:r>
              <a:rPr lang="ru-RU" sz="4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4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91680" y="260648"/>
            <a:ext cx="57606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МКОУ «Троицкая СОШ №62»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44008" y="4725144"/>
            <a:ext cx="41044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начальных классов:</a:t>
            </a:r>
          </a:p>
          <a:p>
            <a:pPr algn="r"/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Гуринская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Татьяна Витальевна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76631" y="5877272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2022 г.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1221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0"/>
          </p:nvPr>
        </p:nvSpPr>
        <p:spPr>
          <a:xfrm>
            <a:off x="107504" y="1500174"/>
            <a:ext cx="8856984" cy="5143536"/>
          </a:xfrm>
        </p:spPr>
        <p:txBody>
          <a:bodyPr>
            <a:normAutofit/>
          </a:bodyPr>
          <a:lstStyle/>
          <a:p>
            <a:pPr fontAlgn="base">
              <a:lnSpc>
                <a:spcPts val="165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Игра </a:t>
            </a:r>
            <a:r>
              <a:rPr lang="ru-RU" sz="2400" b="1" dirty="0" smtClean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«Фразеологизмы»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fontAlgn="base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Сорить деньгами …… тратить много денег бездумно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fontAlgn="base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Чемодан денег …… иметь много денег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fontAlgn="base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Деньги не пахнут …… можно заработать любым трудом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fontAlgn="base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Денежка к денежке …… накопить небольшую сумму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fontAlgn="base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Деньги, как птицы</a:t>
            </a:r>
            <a:r>
              <a:rPr lang="ru-RU" sz="2400" dirty="0" smtClean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то </a:t>
            </a: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улетают, то прилетают …… сегодня есть деньги, а завтра их нет, все потратили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fontAlgn="base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Деньги куры не клюют …… много денег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fontAlgn="base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Купаться в деньгах …… много денег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539552" y="332656"/>
            <a:ext cx="8229600" cy="460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200" b="1" dirty="0" smtClean="0">
                <a:solidFill>
                  <a:srgbClr val="C00000"/>
                </a:solidFill>
                <a:latin typeface="Cambria" pitchFamily="18" charset="0"/>
              </a:rPr>
              <a:t>Урочная деятельность.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200" b="1" dirty="0" smtClean="0">
                <a:solidFill>
                  <a:srgbClr val="C00000"/>
                </a:solidFill>
                <a:latin typeface="Cambria" pitchFamily="18" charset="0"/>
              </a:rPr>
              <a:t>Русский язык и Литературное чтение</a:t>
            </a:r>
            <a:endParaRPr lang="ru-RU" sz="3200" b="1" dirty="0">
              <a:solidFill>
                <a:srgbClr val="C00000"/>
              </a:solidFill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470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332656"/>
            <a:ext cx="8229600" cy="460648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200" b="1" dirty="0" smtClean="0">
                <a:solidFill>
                  <a:srgbClr val="C00000"/>
                </a:solidFill>
                <a:latin typeface="Cambria" pitchFamily="18" charset="0"/>
              </a:rPr>
              <a:t>Урочная деятельность.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200" b="1" dirty="0" smtClean="0">
                <a:solidFill>
                  <a:srgbClr val="C00000"/>
                </a:solidFill>
                <a:latin typeface="Cambria" pitchFamily="18" charset="0"/>
              </a:rPr>
              <a:t>Окружающий мир</a:t>
            </a:r>
            <a:endParaRPr lang="ru-RU" sz="32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268760"/>
            <a:ext cx="2700337" cy="38164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4476" y="2132856"/>
            <a:ext cx="2828621" cy="38569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0195" y="1612879"/>
            <a:ext cx="2792053" cy="40211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0876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/>
          <p:cNvSpPr txBox="1">
            <a:spLocks/>
          </p:cNvSpPr>
          <p:nvPr/>
        </p:nvSpPr>
        <p:spPr>
          <a:xfrm>
            <a:off x="539552" y="332656"/>
            <a:ext cx="8229600" cy="460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200" b="1" dirty="0" smtClean="0">
                <a:solidFill>
                  <a:srgbClr val="C00000"/>
                </a:solidFill>
                <a:latin typeface="Cambria" pitchFamily="18" charset="0"/>
              </a:rPr>
              <a:t>Урочная деятельность.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200" b="1" dirty="0" smtClean="0">
                <a:solidFill>
                  <a:srgbClr val="C00000"/>
                </a:solidFill>
                <a:latin typeface="Cambria" pitchFamily="18" charset="0"/>
              </a:rPr>
              <a:t>Окружающий мир</a:t>
            </a:r>
            <a:endParaRPr lang="ru-RU" sz="32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268760"/>
            <a:ext cx="5691670" cy="233785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645024"/>
            <a:ext cx="4699256" cy="287622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0811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963005"/>
            <a:ext cx="2843917" cy="38164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539552" y="332656"/>
            <a:ext cx="8229600" cy="460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200" b="1" dirty="0" smtClean="0">
                <a:solidFill>
                  <a:srgbClr val="C00000"/>
                </a:solidFill>
                <a:latin typeface="Cambria" pitchFamily="18" charset="0"/>
              </a:rPr>
              <a:t>Урочная деятельность.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200" b="1" dirty="0" smtClean="0">
                <a:solidFill>
                  <a:srgbClr val="C00000"/>
                </a:solidFill>
                <a:latin typeface="Cambria" pitchFamily="18" charset="0"/>
              </a:rPr>
              <a:t>Окружающий мир</a:t>
            </a:r>
            <a:endParaRPr lang="ru-RU" sz="32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340769"/>
            <a:ext cx="3961892" cy="25304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005064"/>
            <a:ext cx="3777435" cy="23758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1648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5" name="Рисунок 3" descr="Как научить ребенка читать быстре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97018"/>
            <a:ext cx="952500" cy="87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107504" y="613136"/>
            <a:ext cx="8856984" cy="590931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Финансовый словарик для малышей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Банк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— это место, где люди могут совершать разные операции с деньгами.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Вклад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— деньги, которые принесли в банк и отдали, чтобы они там хранились.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Банкомат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— устройство, позволяющее снять или положить деньги на банковскую пластиковую карту.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Активы 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 все, что приносит деньги.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Пассивы 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 то, что забирает деньги.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Деньги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— это бумажки или монеты, которые выполняют роль общего обмена. Например, за деньги можно купить что угодно в магазине, или сходить в кино. В разных странах – разные деньги.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Карточка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— полностью называется банковская платежная карточка. Это кусочек пластика, с помощью которого можно заплатить за покупки в магазине, в интернете и многих других местах.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Кредит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— это деньги, которые человек, если ему на что-то не хватает, может попросить в долг у банка. Например, захотелось купить компьютер, но денег не хватает – банк может дать в долг. Но потом долг банку придется возвращать и платить ему проценты.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Купюра или банкнота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—  так называют бумажные деньги.  Купюра или банкнота — это одна бумажка.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Денежный поток или прибыль —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разница между доходами и расходами за период времени.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9115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3204" y="1124744"/>
            <a:ext cx="8229600" cy="460648"/>
          </a:xfrm>
        </p:spPr>
        <p:txBody>
          <a:bodyPr>
            <a:noAutofit/>
          </a:bodyPr>
          <a:lstStyle/>
          <a:p>
            <a:pPr algn="ctr"/>
            <a:r>
              <a:rPr lang="ru-RU" sz="2800" b="1" u="sng" dirty="0" smtClean="0">
                <a:solidFill>
                  <a:schemeClr val="accent5">
                    <a:lumMod val="75000"/>
                  </a:schemeClr>
                </a:solidFill>
                <a:latin typeface="Cambria" pitchFamily="18" charset="0"/>
              </a:rPr>
              <a:t>Электронные приложения к учебникам</a:t>
            </a:r>
            <a:endParaRPr lang="ru-RU" sz="2800" b="1" u="sng" dirty="0">
              <a:solidFill>
                <a:schemeClr val="accent5">
                  <a:lumMod val="75000"/>
                </a:schemeClr>
              </a:solidFill>
              <a:latin typeface="Cambria" pitchFamily="18" charset="0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179512" y="332656"/>
            <a:ext cx="8856984" cy="460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200" b="1" dirty="0" smtClean="0">
                <a:solidFill>
                  <a:srgbClr val="C00000"/>
                </a:solidFill>
                <a:latin typeface="Cambria" pitchFamily="18" charset="0"/>
              </a:rPr>
              <a:t>Электронно-образовательные ресурсы </a:t>
            </a:r>
          </a:p>
        </p:txBody>
      </p:sp>
      <p:pic>
        <p:nvPicPr>
          <p:cNvPr id="11266" name="Picture 2" descr="https://catalog.prosv.ru/images/medium/e55868de-c764-11e2-82db-0050569c0d55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088" y="1700808"/>
            <a:ext cx="2166743" cy="2166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https://catalog.prosv.ru/images/medium/b5e9c086-8659-11e2-9840-0050569c0d55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0688" y="3569179"/>
            <a:ext cx="2199926" cy="2199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https://catalog.prosv.ru/images/medium/0a37b673-668c-11e1-95cb-0050569c12da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6772" y="1700808"/>
            <a:ext cx="2215485" cy="2250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2" name="Picture 8" descr="https://catalog.prosv.ru/images/medium/32ab0b23-0797-11e1-9718-001018890642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8263" y="3471737"/>
            <a:ext cx="2394810" cy="2394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7286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0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9442" y="2420888"/>
            <a:ext cx="2259282" cy="3600450"/>
          </a:xfrm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179512" y="332656"/>
            <a:ext cx="8856984" cy="460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200" b="1" dirty="0" smtClean="0">
                <a:solidFill>
                  <a:srgbClr val="C00000"/>
                </a:solidFill>
                <a:latin typeface="Cambria" pitchFamily="18" charset="0"/>
              </a:rPr>
              <a:t>Комплексные метапредметные работы 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39" y="1700808"/>
            <a:ext cx="2375480" cy="3268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0660" y="1124744"/>
            <a:ext cx="2678697" cy="34739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4041" y="4744475"/>
            <a:ext cx="4389959" cy="2113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99976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060848"/>
            <a:ext cx="2691336" cy="3600450"/>
          </a:xfrm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179512" y="332656"/>
            <a:ext cx="8856984" cy="460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200" b="1" dirty="0" smtClean="0">
                <a:solidFill>
                  <a:srgbClr val="C00000"/>
                </a:solidFill>
                <a:latin typeface="Cambria" pitchFamily="18" charset="0"/>
              </a:rPr>
              <a:t>Всероссийские проверочные работы (ВПР) 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196752"/>
            <a:ext cx="3900959" cy="30875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1533" y="4315114"/>
            <a:ext cx="4067175" cy="240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9007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0"/>
          </p:nvPr>
        </p:nvSpPr>
        <p:spPr>
          <a:xfrm>
            <a:off x="467544" y="1700808"/>
            <a:ext cx="8229600" cy="468052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ru-RU" sz="2400" u="sng" dirty="0" smtClean="0">
                <a:solidFill>
                  <a:srgbClr val="0563C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</a:t>
            </a:r>
            <a:r>
              <a:rPr lang="ru-RU" sz="2400" u="sng" dirty="0">
                <a:solidFill>
                  <a:srgbClr val="0563C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://finance.instrao.ru/fin/files/Банк_заданий.pdf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Банк заданий для оценки уровня финансовой грамотности учащихся начальной и основной школы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Сайт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ленинг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сап позволяет самим разрабатывать задачи для уроков, а также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есть готовые разработки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2400" u="sng" dirty="0">
                <a:solidFill>
                  <a:srgbClr val="0563C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https://learningapps.org/9953500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ru-RU" sz="2400" u="sng" dirty="0">
                <a:solidFill>
                  <a:srgbClr val="0563C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https://learningapps.org/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создание мультимедийных интерактивных упражнений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ru-RU" sz="1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153852" y="332656"/>
            <a:ext cx="8856984" cy="460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2800" b="1" dirty="0" smtClean="0">
                <a:solidFill>
                  <a:srgbClr val="C00000"/>
                </a:solidFill>
                <a:latin typeface="Cambria" pitchFamily="18" charset="0"/>
              </a:rPr>
              <a:t>Где взять задания по финансовой грамотности , чтобы использовать на уроках?</a:t>
            </a:r>
          </a:p>
        </p:txBody>
      </p:sp>
    </p:spTree>
    <p:extLst>
      <p:ext uri="{BB962C8B-B14F-4D97-AF65-F5344CB8AC3E}">
        <p14:creationId xmlns:p14="http://schemas.microsoft.com/office/powerpoint/2010/main" val="973549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20902" y="332656"/>
            <a:ext cx="601094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3600" b="1" dirty="0">
                <a:solidFill>
                  <a:srgbClr val="C00000"/>
                </a:solidFill>
                <a:latin typeface="Cambria" pitchFamily="18" charset="0"/>
              </a:rPr>
              <a:t>Внеурочная деятельность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1484784"/>
            <a:ext cx="7920880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350" b="1" dirty="0">
                <a:solidFill>
                  <a:srgbClr val="181818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Деньги не появляются сами собой, а зарабатываются!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050" dirty="0">
                <a:solidFill>
                  <a:srgbClr val="181818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r>
              <a:rPr lang="ru-RU" sz="1350" dirty="0">
                <a:solidFill>
                  <a:srgbClr val="181818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Объясняем, как люди зарабатывают деньги и каким образом заработок зависит от вида деятельности.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350" b="1" dirty="0">
                <a:solidFill>
                  <a:srgbClr val="181818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Сначала зарабатываем – потом тратим.</a:t>
            </a:r>
            <a:r>
              <a:rPr lang="ru-RU" sz="1350" dirty="0">
                <a:solidFill>
                  <a:srgbClr val="181818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350" dirty="0">
                <a:solidFill>
                  <a:srgbClr val="181818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Рассказываем, что «из тумбочки можно взять только то, что в нее положили», – соответственно, чем больше зарабатываешь и разумнее тратишь, тем больше можешь купить.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350" b="1" dirty="0">
                <a:solidFill>
                  <a:srgbClr val="181818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Стоимость товара зависит от его качества, нужности и от того, насколько сложно его </a:t>
            </a:r>
            <a:r>
              <a:rPr lang="ru-RU" sz="1350" b="1" dirty="0" smtClean="0">
                <a:solidFill>
                  <a:srgbClr val="181818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произвести</a:t>
            </a:r>
            <a:r>
              <a:rPr lang="ru-RU" sz="1350" b="1" dirty="0">
                <a:solidFill>
                  <a:srgbClr val="181818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 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350" dirty="0">
                <a:solidFill>
                  <a:srgbClr val="181818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Объясняем, что цена – это количество денег, которые надо отдать, а товар в магазине – это результат труда других людей, поэтому он стоит денег; люди как бы меняют свой труд на труд других людей, и в этой цепочке деньги – это посредник.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350" b="1" dirty="0">
                <a:solidFill>
                  <a:srgbClr val="181818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Деньги любят счет.</a:t>
            </a:r>
            <a:r>
              <a:rPr lang="ru-RU" sz="1350" dirty="0">
                <a:solidFill>
                  <a:srgbClr val="181818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350" dirty="0">
                <a:solidFill>
                  <a:srgbClr val="181818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Приучаем считать сдачу и вообще быстро и внимательно считать деньги.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350" b="1" dirty="0">
                <a:solidFill>
                  <a:srgbClr val="181818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Финансы нужно планировать.</a:t>
            </a:r>
            <a:r>
              <a:rPr lang="ru-RU" sz="1350" dirty="0">
                <a:solidFill>
                  <a:srgbClr val="181818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 Приучаем вести учет доходов и расходов в краткосрочном периоде.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350" b="1" dirty="0">
                <a:solidFill>
                  <a:srgbClr val="181818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Твои деньги бывают объектом чужого интереса.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050" dirty="0">
                <a:solidFill>
                  <a:srgbClr val="181818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r>
              <a:rPr lang="ru-RU" sz="1350" dirty="0">
                <a:solidFill>
                  <a:srgbClr val="181818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Договариваемся о ключевых правилах финансовой безопасности и о том, к кому нужно обращаться в экстренных случаях.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350" b="1" dirty="0">
                <a:solidFill>
                  <a:srgbClr val="181818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Не все покупается. 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350" dirty="0">
                <a:solidFill>
                  <a:srgbClr val="181818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Прививаем понимание того, что </a:t>
            </a:r>
            <a:r>
              <a:rPr lang="ru-RU" sz="1350" b="1" dirty="0">
                <a:solidFill>
                  <a:srgbClr val="181818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главные ценности – жизнь, отношения, радость близких людей – за деньги не купишь</a:t>
            </a:r>
            <a:r>
              <a:rPr lang="ru-RU" sz="1350" dirty="0">
                <a:solidFill>
                  <a:srgbClr val="181818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350" b="1" dirty="0">
                <a:solidFill>
                  <a:srgbClr val="181818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Финансы – это интересно и увлекательно!</a:t>
            </a: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8392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79512" y="1467784"/>
            <a:ext cx="9118848" cy="1069514"/>
          </a:xfrm>
        </p:spPr>
        <p:txBody>
          <a:bodyPr/>
          <a:lstStyle/>
          <a:p>
            <a:pPr marL="0" lvl="0" indent="0" algn="l" fontAlgn="base">
              <a:lnSpc>
                <a:spcPct val="130000"/>
              </a:lnSpc>
              <a:spcBef>
                <a:spcPts val="750"/>
              </a:spcBef>
              <a:spcAft>
                <a:spcPts val="1425"/>
              </a:spcAft>
              <a:buClr>
                <a:srgbClr val="000000"/>
              </a:buClr>
              <a:buSzTx/>
              <a:buNone/>
            </a:pPr>
            <a:r>
              <a:rPr lang="ru-RU" altLang="ru-RU" sz="2400" dirty="0" smtClean="0">
                <a:solidFill>
                  <a:srgbClr val="333399"/>
                </a:solidFill>
                <a:effectLst/>
                <a:latin typeface="Candara" panose="020E0502030303020204" pitchFamily="34" charset="0"/>
                <a:ea typeface="Microsoft YaHei" panose="020B0503020204020204" pitchFamily="34" charset="-122"/>
              </a:rPr>
              <a:t>«</a:t>
            </a:r>
            <a:r>
              <a:rPr lang="ru-RU" altLang="ru-RU" sz="2400" dirty="0">
                <a:solidFill>
                  <a:srgbClr val="333399"/>
                </a:solidFill>
                <a:effectLst/>
                <a:latin typeface="Candara" panose="020E0502030303020204" pitchFamily="34" charset="0"/>
                <a:ea typeface="Microsoft YaHei" panose="020B0503020204020204" pitchFamily="34" charset="-122"/>
              </a:rPr>
              <a:t>Национальная </a:t>
            </a:r>
            <a:r>
              <a:rPr lang="ru-RU" altLang="ru-RU" sz="2400" dirty="0" smtClean="0">
                <a:solidFill>
                  <a:srgbClr val="333399"/>
                </a:solidFill>
                <a:effectLst/>
                <a:latin typeface="Candara" panose="020E0502030303020204" pitchFamily="34" charset="0"/>
                <a:ea typeface="Microsoft YaHei" panose="020B0503020204020204" pitchFamily="34" charset="-122"/>
              </a:rPr>
              <a:t>стратегия </a:t>
            </a:r>
            <a:r>
              <a:rPr lang="ru-RU" altLang="ru-RU" sz="2400" dirty="0">
                <a:solidFill>
                  <a:srgbClr val="333399"/>
                </a:solidFill>
                <a:effectLst/>
                <a:latin typeface="Candara" panose="020E0502030303020204" pitchFamily="34" charset="0"/>
                <a:ea typeface="Microsoft YaHei" panose="020B0503020204020204" pitchFamily="34" charset="-122"/>
              </a:rPr>
              <a:t>повышения финансовой грамотности 2017-2023 гг</a:t>
            </a:r>
            <a:r>
              <a:rPr lang="ru-RU" altLang="ru-RU" sz="2400" b="0" dirty="0">
                <a:solidFill>
                  <a:srgbClr val="333399"/>
                </a:solidFill>
                <a:effectLst/>
                <a:latin typeface="Candara" panose="020E0502030303020204" pitchFamily="34" charset="0"/>
                <a:ea typeface="Microsoft YaHei" panose="020B0503020204020204" pitchFamily="34" charset="-122"/>
              </a:rPr>
              <a:t>.»   </a:t>
            </a:r>
            <a:br>
              <a:rPr lang="ru-RU" altLang="ru-RU" sz="2400" b="0" dirty="0">
                <a:solidFill>
                  <a:srgbClr val="333399"/>
                </a:solidFill>
                <a:effectLst/>
                <a:latin typeface="Candara" panose="020E0502030303020204" pitchFamily="34" charset="0"/>
                <a:ea typeface="Microsoft YaHei" panose="020B0503020204020204" pitchFamily="34" charset="-122"/>
              </a:rPr>
            </a:br>
            <a:endParaRPr lang="ru-RU" altLang="ru-RU" sz="1600" b="0" dirty="0">
              <a:solidFill>
                <a:srgbClr val="333399"/>
              </a:solidFill>
              <a:effectLst/>
              <a:latin typeface="Candara" panose="020E0502030303020204" pitchFamily="34" charset="0"/>
              <a:ea typeface="Microsoft YaHei" panose="020B0503020204020204" pitchFamily="34" charset="-122"/>
            </a:endParaRPr>
          </a:p>
        </p:txBody>
      </p:sp>
      <p:pic>
        <p:nvPicPr>
          <p:cNvPr id="8" name="Рисунок 7" descr="https://avatars.mds.yandex.net/get-zen_doc/1246934/pub_5ce704bf740ccd00b332500e_5ce976b444f2e000b49f5862/scale_120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4221088"/>
            <a:ext cx="3240360" cy="252028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251520" y="153828"/>
            <a:ext cx="3273653" cy="7325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 latinLnBrk="0">
              <a:lnSpc>
                <a:spcPct val="130000"/>
              </a:lnSpc>
              <a:spcBef>
                <a:spcPts val="750"/>
              </a:spcBef>
              <a:spcAft>
                <a:spcPts val="1425"/>
              </a:spcAft>
              <a:buClr>
                <a:srgbClr val="000000"/>
              </a:buClr>
            </a:pPr>
            <a:r>
              <a:rPr lang="ru-RU" altLang="ru-RU" sz="3200" b="1" dirty="0">
                <a:solidFill>
                  <a:srgbClr val="333399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Стратегия 2023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16841" y="2507412"/>
            <a:ext cx="902715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400" b="1" dirty="0">
                <a:solidFill>
                  <a:srgbClr val="333399"/>
                </a:solidFill>
                <a:latin typeface="Candara" panose="020E0502030303020204" pitchFamily="34" charset="0"/>
                <a:ea typeface="Microsoft YaHei" panose="020B0503020204020204" pitchFamily="34" charset="-122"/>
                <a:cs typeface="Arial" pitchFamily="34" charset="0"/>
              </a:rPr>
              <a:t>Цель: </a:t>
            </a:r>
            <a:r>
              <a:rPr lang="ru-RU" altLang="ru-RU" sz="2400" dirty="0">
                <a:solidFill>
                  <a:srgbClr val="333399"/>
                </a:solidFill>
                <a:latin typeface="Candara" panose="020E0502030303020204" pitchFamily="34" charset="0"/>
                <a:ea typeface="Microsoft YaHei" panose="020B0503020204020204" pitchFamily="34" charset="-122"/>
                <a:cs typeface="Arial" pitchFamily="34" charset="0"/>
              </a:rPr>
              <a:t>создание основ для формирования финансово грамотного поведения населения, как необходимого условия повышения уровня и качества жизни граждан, в том числе за счет использования финансовых продуктов и услуг надлежащего качества.</a:t>
            </a:r>
            <a:endParaRPr lang="ru-RU" sz="28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4365104"/>
            <a:ext cx="5198505" cy="2246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763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2"/>
          <p:cNvSpPr>
            <a:spLocks noGrp="1"/>
          </p:cNvSpPr>
          <p:nvPr>
            <p:ph idx="1"/>
          </p:nvPr>
        </p:nvSpPr>
        <p:spPr>
          <a:xfrm>
            <a:off x="539552" y="188640"/>
            <a:ext cx="8229600" cy="604664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200" b="1" dirty="0" smtClean="0">
                <a:solidFill>
                  <a:srgbClr val="C00000"/>
                </a:solidFill>
                <a:latin typeface="Cambria" pitchFamily="18" charset="0"/>
              </a:rPr>
              <a:t>Классификация игровых технологий при изучении финансовой грамотности</a:t>
            </a:r>
            <a:endParaRPr lang="ru-RU" sz="32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19539" y="1124744"/>
            <a:ext cx="8469626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 характеру педагогической деятельности и ее целям: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Обучающие (например, оформление договора вклада)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Тренинговые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(например, выбор страховой компании)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Обобщающие (например, разработка долгосрочного финансового плана)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 Контролирующие (например, презентация проектов собственного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бизнеса)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 характеру игровой методики: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Настольные (например, игра «Не в деньгах счастье»)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Интеллектуальные соревнования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а)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предметно-знаниевые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(например, «Что? Где? Когда?»)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б) УУД3-ые (например, коммуникативные бои)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Деловые (например, разработка идеальной модели пенсионной системы)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 Имитационно-ролевые (взаимодействие с различными финансовыми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организациями в меняющихся условиях): кейс-игра для профильной смены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5. Станционные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8345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0"/>
          </p:nvPr>
        </p:nvSpPr>
        <p:spPr>
          <a:xfrm>
            <a:off x="467544" y="1238692"/>
            <a:ext cx="8229600" cy="4638580"/>
          </a:xfrm>
        </p:spPr>
        <p:txBody>
          <a:bodyPr>
            <a:normAutofit/>
          </a:bodyPr>
          <a:lstStyle/>
          <a:p>
            <a:pPr lvl="0" algn="ctr"/>
            <a:r>
              <a:rPr kumimoji="1" lang="ru-RU" altLang="ru-RU" sz="28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1" lang="ru-RU" altLang="ru-RU" sz="2800" u="sng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Классное </a:t>
            </a:r>
            <a:r>
              <a:rPr kumimoji="1" lang="ru-RU" altLang="ru-RU" sz="2800" u="sng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руководство:</a:t>
            </a:r>
          </a:p>
          <a:p>
            <a:pPr lvl="0" algn="ctr"/>
            <a:r>
              <a:rPr kumimoji="1" lang="ru-RU" altLang="ru-RU" sz="28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-классные часы</a:t>
            </a:r>
          </a:p>
          <a:p>
            <a:pPr marL="457200" lvl="0" indent="-457200" algn="ctr">
              <a:buFontTx/>
              <a:buChar char="-"/>
            </a:pPr>
            <a:r>
              <a:rPr kumimoji="1" lang="ru-RU" altLang="ru-RU" sz="28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мероприятия с родителями</a:t>
            </a:r>
            <a:endParaRPr kumimoji="1" lang="en-US" altLang="ru-RU" sz="2800" kern="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kumimoji="1" lang="en-US" altLang="ru-RU" sz="28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kumimoji="1" lang="ru-RU" altLang="ru-RU" sz="28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мини-исследования</a:t>
            </a:r>
          </a:p>
          <a:p>
            <a:pPr marL="457200" lvl="0" indent="-457200" algn="ctr">
              <a:buFontTx/>
              <a:buChar char="-"/>
            </a:pPr>
            <a:r>
              <a:rPr kumimoji="1" lang="ru-RU" altLang="ru-RU" sz="28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проектная деятельность</a:t>
            </a:r>
          </a:p>
          <a:p>
            <a:pPr lvl="0" algn="ctr"/>
            <a:r>
              <a:rPr kumimoji="1" lang="ru-RU" altLang="ru-RU" sz="28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1" lang="ru-RU" altLang="ru-RU" sz="2800" u="sng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Профориентация:</a:t>
            </a:r>
          </a:p>
          <a:p>
            <a:pPr marL="457200" lvl="0" indent="-457200" algn="ctr">
              <a:buFontTx/>
              <a:buChar char="-"/>
            </a:pPr>
            <a:r>
              <a:rPr kumimoji="1" lang="ru-RU" sz="28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экскурсии на предприятия</a:t>
            </a:r>
          </a:p>
          <a:p>
            <a:pPr marL="457200" lvl="0" indent="-457200" algn="ctr">
              <a:buFontTx/>
              <a:buChar char="-"/>
            </a:pPr>
            <a:r>
              <a:rPr kumimoji="1" lang="ru-RU" sz="28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kumimoji="1" lang="ru-RU" sz="28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еловые игры</a:t>
            </a:r>
            <a:endParaRPr lang="ru-RU" sz="2800" kern="0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dirty="0"/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152400" y="169178"/>
            <a:ext cx="9144000" cy="1069514"/>
          </a:xfrm>
          <a:prstGeom prst="rect">
            <a:avLst/>
          </a:prstGeom>
          <a:effectLst/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b="1" i="0" kern="1200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2800" dirty="0" smtClean="0">
                <a:solidFill>
                  <a:srgbClr val="C00000"/>
                </a:solidFill>
                <a:latin typeface="Cambria" pitchFamily="18" charset="0"/>
              </a:rPr>
              <a:t>Внеурочная деятельность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39924" y="5589240"/>
            <a:ext cx="85689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u="sng" dirty="0">
                <a:hlinkClick r:id="rId2"/>
              </a:rPr>
              <a:t>https://niu.ranepa.ru/dopolnitelnoe-obrazovanie/finansovaya-gramotnost/bank-metodicheskikh-razrabotok/</a:t>
            </a:r>
            <a:r>
              <a:rPr lang="ru-RU" dirty="0"/>
              <a:t> Банк методических разработок по финансовой грамотности</a:t>
            </a:r>
          </a:p>
        </p:txBody>
      </p:sp>
      <p:pic>
        <p:nvPicPr>
          <p:cNvPr id="1026" name="Picture 2" descr="https://www.maam.ru/upload/blogs/detsad-1302001-156036745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5435" y="4281867"/>
            <a:ext cx="1772734" cy="1328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62569" y="2077991"/>
            <a:ext cx="2004856" cy="15036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00" r="14301"/>
          <a:stretch/>
        </p:blipFill>
        <p:spPr>
          <a:xfrm rot="5400000">
            <a:off x="7344208" y="645320"/>
            <a:ext cx="1757000" cy="156877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064817"/>
            <a:ext cx="1656184" cy="1242138"/>
          </a:xfrm>
          <a:prstGeom prst="rect">
            <a:avLst/>
          </a:prstGeom>
        </p:spPr>
      </p:pic>
      <p:pic>
        <p:nvPicPr>
          <p:cNvPr id="8" name="Picture 2" descr="https://www.maam.ru/upload/blogs/detsad-955482-1572952027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472" y="256108"/>
            <a:ext cx="1940942" cy="1454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mfnso.nso.ru/sites/mfnso.nso.ru/wodby_files/files/gallery-news/2020/12/2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1835" y="2858050"/>
            <a:ext cx="1662281" cy="1157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6990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/>
          <p:cNvSpPr txBox="1">
            <a:spLocks/>
          </p:cNvSpPr>
          <p:nvPr/>
        </p:nvSpPr>
        <p:spPr>
          <a:xfrm>
            <a:off x="179512" y="332656"/>
            <a:ext cx="8856984" cy="460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200" b="1" dirty="0" smtClean="0">
                <a:solidFill>
                  <a:srgbClr val="C00000"/>
                </a:solidFill>
                <a:latin typeface="Cambria" pitchFamily="18" charset="0"/>
              </a:rPr>
              <a:t>Интернет - ресурсы 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72815"/>
            <a:ext cx="4284476" cy="215605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>
            <a:hlinkClick r:id="rId3" tooltip="https://fmc.hse.ru/primarySchool"/>
          </p:cNvPr>
          <p:cNvSpPr txBox="1"/>
          <p:nvPr/>
        </p:nvSpPr>
        <p:spPr>
          <a:xfrm>
            <a:off x="467544" y="1196752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3"/>
              </a:rPr>
              <a:t>https://fmc.hse.ru/primarySchool</a:t>
            </a:r>
            <a:endParaRPr lang="ru-RU" dirty="0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4193604"/>
            <a:ext cx="5829716" cy="266439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300192" y="4891275"/>
            <a:ext cx="27363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5"/>
              </a:rPr>
              <a:t>https://xn--80aatdhgrb3d.xn--p1ai/site/abilities-kids</a:t>
            </a:r>
            <a:endParaRPr lang="ru-RU" dirty="0"/>
          </a:p>
        </p:txBody>
      </p:sp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8004" y="2122463"/>
            <a:ext cx="4424586" cy="22493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716016" y="1381418"/>
            <a:ext cx="43165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7"/>
              </a:rPr>
              <a:t>https://www.fingram39.ru/materials/nachalnaya-shkola/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8401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21829" y="1124744"/>
            <a:ext cx="4521821" cy="460648"/>
          </a:xfrm>
        </p:spPr>
        <p:txBody>
          <a:bodyPr/>
          <a:lstStyle/>
          <a:p>
            <a:r>
              <a:rPr lang="en-US" dirty="0">
                <a:hlinkClick r:id="rId2"/>
              </a:rPr>
              <a:t>https://xn--e1agfgfdc8ayf.xn--p1ai/</a:t>
            </a:r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4" y="1700808"/>
            <a:ext cx="5137551" cy="2526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0834" y="4289194"/>
            <a:ext cx="5467090" cy="25935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519536" y="3506467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5"/>
              </a:rPr>
              <a:t>https://bobrenok.oc3.ru/</a:t>
            </a:r>
            <a:endParaRPr lang="ru-RU" dirty="0"/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179512" y="332656"/>
            <a:ext cx="8856984" cy="460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200" b="1" dirty="0" smtClean="0">
                <a:solidFill>
                  <a:srgbClr val="C00000"/>
                </a:solidFill>
                <a:latin typeface="Cambria" pitchFamily="18" charset="0"/>
              </a:rPr>
              <a:t>Интернет - ресурсы </a:t>
            </a:r>
          </a:p>
        </p:txBody>
      </p:sp>
    </p:spTree>
    <p:extLst>
      <p:ext uri="{BB962C8B-B14F-4D97-AF65-F5344CB8AC3E}">
        <p14:creationId xmlns:p14="http://schemas.microsoft.com/office/powerpoint/2010/main" val="808801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0"/>
          </p:nvPr>
        </p:nvSpPr>
        <p:spPr>
          <a:xfrm>
            <a:off x="323528" y="1556792"/>
            <a:ext cx="8820472" cy="3600400"/>
          </a:xfrm>
        </p:spPr>
        <p:txBody>
          <a:bodyPr>
            <a:normAutofit/>
          </a:bodyPr>
          <a:lstStyle/>
          <a:p>
            <a:pPr algn="ctr"/>
            <a:r>
              <a:rPr lang="ru-RU" sz="3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</a:t>
            </a:r>
            <a:r>
              <a:rPr lang="ru-RU" sz="3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представляет собой подготовку </a:t>
            </a:r>
            <a:endParaRPr lang="ru-RU" sz="36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3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3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дальнейшей </a:t>
            </a:r>
            <a:r>
              <a:rPr lang="ru-RU" sz="3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</a:t>
            </a: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Д.Б. </a:t>
            </a:r>
            <a:r>
              <a:rPr lang="ru-RU" sz="36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Эльконин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70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инансы для школьников и студентов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7" y="-10679"/>
            <a:ext cx="2567230" cy="1711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29853" y="429027"/>
            <a:ext cx="6922667" cy="743318"/>
          </a:xfrm>
        </p:spPr>
        <p:txBody>
          <a:bodyPr>
            <a:noAutofit/>
          </a:bodyPr>
          <a:lstStyle/>
          <a:p>
            <a:r>
              <a:rPr lang="ru-RU" sz="7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?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Как организовать </a:t>
            </a:r>
          </a:p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экономическое образование 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младших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школьников </a:t>
            </a:r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0"/>
          </p:nvPr>
        </p:nvSpPr>
        <p:spPr>
          <a:xfrm>
            <a:off x="1791669" y="3786162"/>
            <a:ext cx="2448272" cy="864096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Контекстный</a:t>
            </a:r>
          </a:p>
          <a:p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1876762"/>
            <a:ext cx="88204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Игровые технологии при обучении финансовой грамотности 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29853" y="2521130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подходы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Выгнутая влево стрелка 6"/>
          <p:cNvSpPr/>
          <p:nvPr/>
        </p:nvSpPr>
        <p:spPr>
          <a:xfrm>
            <a:off x="1343754" y="2621418"/>
            <a:ext cx="1972197" cy="1094073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Выгнутая вправо стрелка 7"/>
          <p:cNvSpPr/>
          <p:nvPr/>
        </p:nvSpPr>
        <p:spPr>
          <a:xfrm>
            <a:off x="6001753" y="2650137"/>
            <a:ext cx="1800200" cy="1198295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508104" y="3786162"/>
            <a:ext cx="24482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latinLnBrk="0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</a:pPr>
            <a:r>
              <a:rPr lang="ru-RU" sz="2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Внеурочный</a:t>
            </a:r>
            <a:r>
              <a:rPr lang="ru-RU" sz="20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endParaRPr lang="ru-RU" sz="2000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161764" y="4430530"/>
            <a:ext cx="8874732" cy="420986"/>
          </a:xfrm>
          <a:prstGeom prst="rect">
            <a:avLst/>
          </a:prstGeom>
          <a:solidFill>
            <a:srgbClr val="00CCFF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838200" indent="-838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838200" marR="0" lvl="0" indent="-83820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400" b="1" i="1" u="none" strike="noStrike" kern="0" cap="none" spc="0" normalizeH="0" baseline="0" noProof="0" dirty="0" smtClean="0">
                <a:ln>
                  <a:noFill/>
                </a:ln>
                <a:solidFill>
                  <a:srgbClr val="990033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Модули рабочей программы воспитания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699792" y="5074898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ru-RU" alt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Школьный  урок </a:t>
            </a:r>
            <a:br>
              <a:rPr kumimoji="1" lang="ru-RU" alt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1" lang="ru-RU" alt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Внеурочная деятельность</a:t>
            </a:r>
            <a:br>
              <a:rPr kumimoji="1" lang="ru-RU" alt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1" lang="ru-RU" alt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Классное руководство</a:t>
            </a:r>
            <a:br>
              <a:rPr kumimoji="1" lang="ru-RU" alt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1" lang="ru-RU" alt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Профориентация</a:t>
            </a:r>
            <a:endParaRPr kumimoji="0" lang="ru-RU" sz="12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7691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8085558"/>
              </p:ext>
            </p:extLst>
          </p:nvPr>
        </p:nvGraphicFramePr>
        <p:xfrm>
          <a:off x="189856" y="793304"/>
          <a:ext cx="8928992" cy="58755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4096">
                  <a:extLst>
                    <a:ext uri="{9D8B030D-6E8A-4147-A177-3AD203B41FA5}">
                      <a16:colId xmlns:a16="http://schemas.microsoft.com/office/drawing/2014/main" val="1605344107"/>
                    </a:ext>
                  </a:extLst>
                </a:gridCol>
                <a:gridCol w="8064896">
                  <a:extLst>
                    <a:ext uri="{9D8B030D-6E8A-4147-A177-3AD203B41FA5}">
                      <a16:colId xmlns:a16="http://schemas.microsoft.com/office/drawing/2014/main" val="297348466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Класс 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Содержание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55848408"/>
                  </a:ext>
                </a:extLst>
              </a:tr>
              <a:tr h="1085096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464646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Знакомство с единицами измерения стоимости – копейкой, рублем, монетами достоинством в 1, 5, 10 копеек, 1, 5, 10 рублей.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464646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Цель: научиться пересчитывать и отбирать монеты для оплаты какого-либо продукта в пределах 20.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12418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464646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Появляются монеты и купюры в пределах 100 р. Учатся переводить рубли в копейки и обратно. Появляется понятие цена товара, количество, стоимость покупки. Учащиеся решают задачи на стоимость товара, оплату товара, получение сдачи. Во 2 классе ведется уже разговор о карманных деньгах, что у ребенка есть какие-то карманные деньги, которые он может тратить, например, на школьные обеды.</a:t>
                      </a:r>
                      <a:endParaRPr lang="ru-RU" sz="16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05532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3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464646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Знакомство с денежными знаками: монетами, купюрами в пределах 1000 р., учатся переводить рубли в копейки и обратно. Начинают пользоваться формулой стоимости покупки: цена</a:t>
                      </a:r>
                      <a:r>
                        <a:rPr lang="ru-RU" sz="1600" baseline="0" dirty="0" smtClean="0">
                          <a:solidFill>
                            <a:srgbClr val="464646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∙ </a:t>
                      </a:r>
                      <a:r>
                        <a:rPr lang="ru-RU" sz="1600" dirty="0" smtClean="0">
                          <a:solidFill>
                            <a:srgbClr val="464646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количество = стоимость. Решают задачи на нахождение цены, количества и стоимости товара. Карманные деньги уже могут быть в пределах 1000 рублей. Ребенок должен хорошо разбираться в ценах на продукты питания, канцелярские товары и т.д.</a:t>
                      </a:r>
                      <a:endParaRPr lang="ru-RU" sz="16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69744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4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464646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Увеличиваются денежные знаки до 1 000 000 рублей. Учащиеся продолжают учиться переводить рубли в копейки и обратно. С помощью формулы стоимости покупки они решают разные виды задач на нахождение цены, количества и стоимости товара. В 4 классе появляются новые понятия: статья расходов и доходов семьи, семейный бюджет, планирование семейного бюджета.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3765366"/>
                  </a:ext>
                </a:extLst>
              </a:tr>
            </a:tbl>
          </a:graphicData>
        </a:graphic>
      </p:graphicFrame>
      <p:sp>
        <p:nvSpPr>
          <p:cNvPr id="6" name="Объект 2"/>
          <p:cNvSpPr>
            <a:spLocks noGrp="1"/>
          </p:cNvSpPr>
          <p:nvPr>
            <p:ph idx="1"/>
          </p:nvPr>
        </p:nvSpPr>
        <p:spPr>
          <a:xfrm>
            <a:off x="539552" y="332656"/>
            <a:ext cx="8229600" cy="460648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200" b="1" dirty="0" smtClean="0">
                <a:solidFill>
                  <a:srgbClr val="C00000"/>
                </a:solidFill>
                <a:latin typeface="Cambria" pitchFamily="18" charset="0"/>
              </a:rPr>
              <a:t>Урочная деятельность.  Математика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1800" b="1" dirty="0" smtClean="0">
                <a:solidFill>
                  <a:srgbClr val="C00000"/>
                </a:solidFill>
                <a:latin typeface="Cambria" pitchFamily="18" charset="0"/>
              </a:rPr>
              <a:t>(УМК «Школа России»)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endParaRPr lang="ru-RU" sz="3200" b="1" dirty="0">
              <a:solidFill>
                <a:srgbClr val="C00000"/>
              </a:solidFill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729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53953" y="274321"/>
            <a:ext cx="49015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Приём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– контекстная задача </a:t>
            </a:r>
            <a:endParaRPr lang="ru-RU" sz="36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0" y="1153056"/>
            <a:ext cx="892899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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Ученик 4 класса Коля П. ездит в школу на автобусе. Цена билета – 20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рублей. 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 Васи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есть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проездной билет на целый месяц. Его цена – 150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рублей. Сколько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денег Вася </a:t>
            </a:r>
            <a:r>
              <a:rPr lang="ru-RU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эконо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мит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каждой поездке в автобусе, пользуясь проездным билетом? Сколько денег </a:t>
            </a:r>
            <a:r>
              <a:rPr lang="ru-RU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эконо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мит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Вася ежемесячно?</a:t>
            </a:r>
          </a:p>
          <a:p>
            <a:pPr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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Представьте, что вы зашли в магазин канцтоваров. Перед вами два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ластика  обычный</a:t>
            </a:r>
          </a:p>
          <a:p>
            <a:pPr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10 рублей и с изображением мультяшного героя за 20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рублей. Какой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ластик вы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  почтете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купить? Свой ответ поясните.</a:t>
            </a:r>
          </a:p>
          <a:p>
            <a:pPr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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«Фантастические гипотезы». Как изменится бюджет семьи, если из крана на кухне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лился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апельсиновый сок, если потребность семьи в апельсиновом соке - 2 литра по цене 80 рублей , а потребность воды- 10 литров по цене 18 рублей.</a:t>
            </a:r>
          </a:p>
          <a:p>
            <a:pPr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5488" y="4292377"/>
            <a:ext cx="3074660" cy="2409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625032"/>
            <a:ext cx="5184576" cy="1744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7040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24744"/>
            <a:ext cx="8784976" cy="3600400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b="1" dirty="0">
                <a:solidFill>
                  <a:srgbClr val="F0932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Прочитай отрывок из текста </a:t>
            </a:r>
            <a:r>
              <a:rPr lang="ru-RU" b="1" dirty="0" smtClean="0">
                <a:solidFill>
                  <a:srgbClr val="F0932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«</a:t>
            </a:r>
            <a:r>
              <a:rPr lang="ru-RU" b="1" dirty="0">
                <a:solidFill>
                  <a:srgbClr val="F0932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Похождение рубля» С. </a:t>
            </a:r>
            <a:r>
              <a:rPr lang="ru-RU" b="1" dirty="0" smtClean="0">
                <a:solidFill>
                  <a:srgbClr val="F0932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Михалкова 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b="1" dirty="0" smtClean="0">
                <a:solidFill>
                  <a:srgbClr val="F0932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и ответь на вопросы.</a:t>
            </a:r>
            <a:endParaRPr lang="ru-RU" sz="1800" dirty="0" smtClean="0">
              <a:solidFill>
                <a:srgbClr val="30303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fontAlgn="base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581025" algn="l"/>
                <a:tab pos="1162050" algn="l"/>
                <a:tab pos="1744663" algn="l"/>
                <a:tab pos="2325688" algn="l"/>
                <a:tab pos="2908300" algn="l"/>
                <a:tab pos="3489325" algn="l"/>
                <a:tab pos="4070350" algn="l"/>
                <a:tab pos="4652963" algn="l"/>
                <a:tab pos="5233988" algn="l"/>
                <a:tab pos="5816600" algn="l"/>
                <a:tab pos="6397625" algn="l"/>
                <a:tab pos="6978650" algn="l"/>
                <a:tab pos="7561263" algn="l"/>
                <a:tab pos="8142288" algn="l"/>
                <a:tab pos="8724900" algn="l"/>
                <a:tab pos="9305925" algn="l"/>
              </a:tabLst>
            </a:pPr>
            <a:r>
              <a:rPr lang="ru-RU" sz="1800" dirty="0" smtClean="0">
                <a:solidFill>
                  <a:srgbClr val="30303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1400" dirty="0" smtClean="0">
                <a:solidFill>
                  <a:srgbClr val="303030"/>
                </a:solidFill>
                <a:latin typeface="Times New Roman" pitchFamily="18" charset="0"/>
                <a:cs typeface="Times New Roman" pitchFamily="18" charset="0"/>
              </a:rPr>
              <a:t>Я  </a:t>
            </a:r>
            <a:r>
              <a:rPr lang="ru-RU" sz="1400" dirty="0">
                <a:solidFill>
                  <a:srgbClr val="303030"/>
                </a:solidFill>
                <a:latin typeface="Times New Roman" pitchFamily="18" charset="0"/>
                <a:cs typeface="Times New Roman" pitchFamily="18" charset="0"/>
              </a:rPr>
              <a:t>-  Рубль.  Новенький советский бумажный Рубль.  Родился я  в большом кирпичном  доме,  где  у  каждого  входа  и  выхода  стоят  часовые  и  куда ПОСТОРОННИМ ВХОД СТРОГО ВОСПРЕЩАЕТСЯ!</a:t>
            </a:r>
            <a:endParaRPr lang="ru-RU" sz="1400" dirty="0">
              <a:solidFill>
                <a:srgbClr val="30303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lvl="0" algn="just" fontAlgn="base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581025" algn="l"/>
                <a:tab pos="1162050" algn="l"/>
                <a:tab pos="1744663" algn="l"/>
                <a:tab pos="2325688" algn="l"/>
                <a:tab pos="2908300" algn="l"/>
                <a:tab pos="3489325" algn="l"/>
                <a:tab pos="4070350" algn="l"/>
                <a:tab pos="4652963" algn="l"/>
                <a:tab pos="5233988" algn="l"/>
                <a:tab pos="5816600" algn="l"/>
                <a:tab pos="6397625" algn="l"/>
                <a:tab pos="6978650" algn="l"/>
                <a:tab pos="7561263" algn="l"/>
                <a:tab pos="8142288" algn="l"/>
                <a:tab pos="8724900" algn="l"/>
                <a:tab pos="9305925" algn="l"/>
              </a:tabLst>
            </a:pPr>
            <a:r>
              <a:rPr lang="ru-RU" sz="1400" dirty="0">
                <a:solidFill>
                  <a:srgbClr val="303030"/>
                </a:solidFill>
                <a:latin typeface="Times New Roman" pitchFamily="18" charset="0"/>
                <a:cs typeface="Times New Roman" pitchFamily="18" charset="0"/>
              </a:rPr>
              <a:t>     Не успел я появиться на свет, как попал в общество собратьев-близнецов, похожих на  меня  как  две  капли воды.  </a:t>
            </a:r>
            <a:endParaRPr lang="ru-RU" sz="1400" dirty="0">
              <a:solidFill>
                <a:srgbClr val="303030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lvl="0" algn="just" fontAlgn="base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581025" algn="l"/>
                <a:tab pos="1162050" algn="l"/>
                <a:tab pos="1744663" algn="l"/>
                <a:tab pos="2325688" algn="l"/>
                <a:tab pos="2908300" algn="l"/>
                <a:tab pos="3489325" algn="l"/>
                <a:tab pos="4070350" algn="l"/>
                <a:tab pos="4652963" algn="l"/>
                <a:tab pos="5233988" algn="l"/>
                <a:tab pos="5816600" algn="l"/>
                <a:tab pos="6397625" algn="l"/>
                <a:tab pos="6978650" algn="l"/>
                <a:tab pos="7561263" algn="l"/>
                <a:tab pos="8142288" algn="l"/>
                <a:tab pos="8724900" algn="l"/>
                <a:tab pos="9305925" algn="l"/>
              </a:tabLst>
            </a:pPr>
            <a:r>
              <a:rPr lang="ru-RU" sz="1400" dirty="0">
                <a:solidFill>
                  <a:srgbClr val="303030"/>
                </a:solidFill>
                <a:latin typeface="Times New Roman" pitchFamily="18" charset="0"/>
                <a:cs typeface="Times New Roman" pitchFamily="18" charset="0"/>
              </a:rPr>
              <a:t>     А  через мгновение я  уже лежал в глубоком мягком помещении.  Я не знал тогда,  что  это помещение называется карманом  и  что всю жизнь мне придется переходить из кармана в карман.</a:t>
            </a:r>
            <a:endParaRPr lang="ru-RU" sz="1400" dirty="0">
              <a:solidFill>
                <a:srgbClr val="303030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lvl="0" algn="just" fontAlgn="base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581025" algn="l"/>
                <a:tab pos="1162050" algn="l"/>
                <a:tab pos="1744663" algn="l"/>
                <a:tab pos="2325688" algn="l"/>
                <a:tab pos="2908300" algn="l"/>
                <a:tab pos="3489325" algn="l"/>
                <a:tab pos="4070350" algn="l"/>
                <a:tab pos="4652963" algn="l"/>
                <a:tab pos="5233988" algn="l"/>
                <a:tab pos="5816600" algn="l"/>
                <a:tab pos="6397625" algn="l"/>
                <a:tab pos="6978650" algn="l"/>
                <a:tab pos="7561263" algn="l"/>
                <a:tab pos="8142288" algn="l"/>
                <a:tab pos="8724900" algn="l"/>
                <a:tab pos="9305925" algn="l"/>
              </a:tabLst>
            </a:pPr>
            <a:r>
              <a:rPr lang="ru-RU" sz="1400" dirty="0">
                <a:solidFill>
                  <a:srgbClr val="303030"/>
                </a:solidFill>
                <a:latin typeface="Times New Roman" pitchFamily="18" charset="0"/>
                <a:cs typeface="Times New Roman" pitchFamily="18" charset="0"/>
              </a:rPr>
              <a:t>     Так,   не  успев  даже  попрощаться  со  своими  собратьями,   я  начал самостоятельную жизнь.</a:t>
            </a:r>
            <a:endParaRPr lang="ru-RU" sz="1400" dirty="0">
              <a:solidFill>
                <a:srgbClr val="303030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lvl="0" algn="just" fontAlgn="base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581025" algn="l"/>
                <a:tab pos="1162050" algn="l"/>
                <a:tab pos="1744663" algn="l"/>
                <a:tab pos="2325688" algn="l"/>
                <a:tab pos="2908300" algn="l"/>
                <a:tab pos="3489325" algn="l"/>
                <a:tab pos="4070350" algn="l"/>
                <a:tab pos="4652963" algn="l"/>
                <a:tab pos="5233988" algn="l"/>
                <a:tab pos="5816600" algn="l"/>
                <a:tab pos="6397625" algn="l"/>
                <a:tab pos="6978650" algn="l"/>
                <a:tab pos="7561263" algn="l"/>
                <a:tab pos="8142288" algn="l"/>
                <a:tab pos="8724900" algn="l"/>
                <a:tab pos="9305925" algn="l"/>
              </a:tabLst>
            </a:pPr>
            <a:r>
              <a:rPr lang="ru-RU" sz="1400" dirty="0">
                <a:solidFill>
                  <a:srgbClr val="30303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400" dirty="0" smtClean="0">
                <a:solidFill>
                  <a:srgbClr val="303030"/>
                </a:solidFill>
                <a:latin typeface="Times New Roman" pitchFamily="18" charset="0"/>
                <a:cs typeface="Times New Roman" pitchFamily="18" charset="0"/>
              </a:rPr>
              <a:t>«Я </a:t>
            </a:r>
            <a:r>
              <a:rPr lang="ru-RU" sz="1400" dirty="0">
                <a:solidFill>
                  <a:srgbClr val="303030"/>
                </a:solidFill>
                <a:latin typeface="Times New Roman" pitchFamily="18" charset="0"/>
                <a:cs typeface="Times New Roman" pitchFamily="18" charset="0"/>
              </a:rPr>
              <a:t>настоящий трудовой Рубль!  -  с гордостью думал я.  - Интересно, что меня  ждет впереди?  Что  со  мной будет дальше?  Как  меня будут тратить и, главное, на что</a:t>
            </a:r>
            <a:r>
              <a:rPr lang="ru-RU" sz="1400" dirty="0" smtClean="0">
                <a:solidFill>
                  <a:srgbClr val="303030"/>
                </a:solidFill>
                <a:latin typeface="Times New Roman" pitchFamily="18" charset="0"/>
                <a:cs typeface="Times New Roman" pitchFamily="18" charset="0"/>
              </a:rPr>
              <a:t>?..»</a:t>
            </a:r>
            <a:endParaRPr lang="ru-RU" sz="1400" dirty="0">
              <a:solidFill>
                <a:srgbClr val="303030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lvl="0" algn="just" fontAlgn="base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581025" algn="l"/>
                <a:tab pos="1162050" algn="l"/>
                <a:tab pos="1744663" algn="l"/>
                <a:tab pos="2325688" algn="l"/>
                <a:tab pos="2908300" algn="l"/>
                <a:tab pos="3489325" algn="l"/>
                <a:tab pos="4070350" algn="l"/>
                <a:tab pos="4652963" algn="l"/>
                <a:tab pos="5233988" algn="l"/>
                <a:tab pos="5816600" algn="l"/>
                <a:tab pos="6397625" algn="l"/>
                <a:tab pos="6978650" algn="l"/>
                <a:tab pos="7561263" algn="l"/>
                <a:tab pos="8142288" algn="l"/>
                <a:tab pos="8724900" algn="l"/>
                <a:tab pos="9305925" algn="l"/>
              </a:tabLst>
            </a:pPr>
            <a:r>
              <a:rPr lang="ru-RU" sz="1400" dirty="0">
                <a:solidFill>
                  <a:srgbClr val="303030"/>
                </a:solidFill>
                <a:latin typeface="Times New Roman" pitchFamily="18" charset="0"/>
                <a:cs typeface="Times New Roman" pitchFamily="18" charset="0"/>
              </a:rPr>
              <a:t>     Прямо из теплого,  уютного кармана рабочей куртки я попал куда-то,  где все  дышало  сыростью и  свежей землей.  Как  я  потом  догадался,  это  был цветочный киоск. Человек, который меня заработал,  хотел доставить радость другим и купил цветы.  Меня начали тратить</a:t>
            </a:r>
            <a:r>
              <a:rPr lang="ru-RU" sz="1400" dirty="0" smtClean="0">
                <a:solidFill>
                  <a:srgbClr val="303030"/>
                </a:solidFill>
                <a:latin typeface="Times New Roman" pitchFamily="18" charset="0"/>
                <a:cs typeface="Times New Roman" pitchFamily="18" charset="0"/>
              </a:rPr>
              <a:t>!"</a:t>
            </a:r>
            <a:endParaRPr lang="ru-RU" sz="3200" b="1" dirty="0" smtClean="0">
              <a:solidFill>
                <a:srgbClr val="F0932C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539552" y="332656"/>
            <a:ext cx="8229600" cy="460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200" b="1" dirty="0" smtClean="0">
                <a:solidFill>
                  <a:srgbClr val="C00000"/>
                </a:solidFill>
                <a:latin typeface="Cambria" pitchFamily="18" charset="0"/>
              </a:rPr>
              <a:t>Урочная деятельность.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200" b="1" dirty="0" smtClean="0">
                <a:solidFill>
                  <a:srgbClr val="C00000"/>
                </a:solidFill>
                <a:latin typeface="Cambria" pitchFamily="18" charset="0"/>
              </a:rPr>
              <a:t>Литературное чтение</a:t>
            </a:r>
            <a:endParaRPr lang="ru-RU" sz="32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pic>
        <p:nvPicPr>
          <p:cNvPr id="6" name="Picture 2" descr="http://img-fotki.yandex.ru/get/5353/136596361.57/0_cba91_336cb691_XX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80112" y="4581128"/>
            <a:ext cx="2976120" cy="196744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sp>
        <p:nvSpPr>
          <p:cNvPr id="2" name="TextBox 1"/>
          <p:cNvSpPr txBox="1"/>
          <p:nvPr/>
        </p:nvSpPr>
        <p:spPr>
          <a:xfrm>
            <a:off x="251520" y="4797152"/>
            <a:ext cx="4752528" cy="16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 latinLnBrk="0">
              <a:lnSpc>
                <a:spcPct val="150000"/>
              </a:lnSpc>
              <a:spcBef>
                <a:spcPct val="0"/>
              </a:spcBef>
              <a:buSzPts val="1200"/>
            </a:pPr>
            <a:r>
              <a:rPr lang="ru-RU" sz="1400" b="1" dirty="0" smtClean="0">
                <a:solidFill>
                  <a:srgbClr val="30303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Объясни </a:t>
            </a:r>
            <a:r>
              <a:rPr lang="ru-RU" sz="1400" b="1" dirty="0">
                <a:solidFill>
                  <a:srgbClr val="30303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выражение « Я настоящий трудовой Рубль»</a:t>
            </a:r>
          </a:p>
          <a:p>
            <a:pPr lvl="0" fontAlgn="base" latinLnBrk="0">
              <a:lnSpc>
                <a:spcPct val="150000"/>
              </a:lnSpc>
              <a:spcBef>
                <a:spcPct val="0"/>
              </a:spcBef>
              <a:buSzPts val="1200"/>
            </a:pPr>
            <a:r>
              <a:rPr lang="ru-RU" sz="1400" b="1" dirty="0" smtClean="0">
                <a:solidFill>
                  <a:srgbClr val="30303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Перечисли </a:t>
            </a:r>
            <a:r>
              <a:rPr lang="ru-RU" sz="1400" b="1" dirty="0">
                <a:solidFill>
                  <a:srgbClr val="30303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способы получения трудового рубля: </a:t>
            </a:r>
          </a:p>
          <a:p>
            <a:pPr lvl="0" fontAlgn="base" latinLnBrk="0">
              <a:lnSpc>
                <a:spcPct val="150000"/>
              </a:lnSpc>
              <a:spcBef>
                <a:spcPct val="0"/>
              </a:spcBef>
              <a:buSzPts val="1200"/>
            </a:pPr>
            <a:r>
              <a:rPr lang="ru-RU" sz="1400" b="1" dirty="0" smtClean="0">
                <a:solidFill>
                  <a:srgbClr val="30303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Какие </a:t>
            </a:r>
            <a:r>
              <a:rPr lang="ru-RU" sz="1400" b="1" dirty="0">
                <a:solidFill>
                  <a:srgbClr val="30303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еще способы получения денег встречаются?</a:t>
            </a:r>
          </a:p>
          <a:p>
            <a:pPr lvl="0" fontAlgn="base" latinLnBrk="0">
              <a:lnSpc>
                <a:spcPct val="150000"/>
              </a:lnSpc>
              <a:spcBef>
                <a:spcPct val="0"/>
              </a:spcBef>
              <a:buSzPts val="1200"/>
            </a:pPr>
            <a:r>
              <a:rPr lang="ru-RU" sz="1400" b="1" dirty="0" smtClean="0">
                <a:solidFill>
                  <a:srgbClr val="30303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 Как </a:t>
            </a:r>
            <a:r>
              <a:rPr lang="ru-RU" sz="1400" b="1" dirty="0">
                <a:solidFill>
                  <a:srgbClr val="30303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ты понимаешь выражение « рубль находится в обращении»? </a:t>
            </a:r>
            <a:endParaRPr lang="ru-RU" sz="1400" b="1" dirty="0">
              <a:solidFill>
                <a:srgbClr val="30303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4999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200" b="1" dirty="0" smtClean="0">
                <a:solidFill>
                  <a:srgbClr val="C00000"/>
                </a:solidFill>
                <a:latin typeface="Cambria" pitchFamily="18" charset="0"/>
              </a:rPr>
              <a:t>Урочная деятельность.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200" b="1" dirty="0" smtClean="0">
                <a:solidFill>
                  <a:srgbClr val="C00000"/>
                </a:solidFill>
                <a:latin typeface="Cambria" pitchFamily="18" charset="0"/>
              </a:rPr>
              <a:t>Литературное чтение</a:t>
            </a:r>
            <a:endParaRPr lang="ru-RU" sz="32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1171635"/>
            <a:ext cx="409112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Главный прием - игровые сценки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97483" y="1686669"/>
            <a:ext cx="63367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Зачем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нужно хорошо уметь считать. Что такое деньги?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Книгу &amp;quot;Приключения Буратино, или Золотой ключик&amp;quot; Алексей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1665" y="1113075"/>
            <a:ext cx="1013265" cy="129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277678" y="2306648"/>
            <a:ext cx="6858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Что такое хозяйство? Что такое спрос и предложение.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https://www.deloks.ru/upload/iblock/e5d/dyadya_fedor_pes_i_kot_uspenskiy_e_n_1_full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28" t="5140" r="17218" b="2965"/>
          <a:stretch/>
        </p:blipFill>
        <p:spPr bwMode="auto">
          <a:xfrm>
            <a:off x="7986246" y="1983864"/>
            <a:ext cx="948371" cy="1297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10509" y="2911303"/>
            <a:ext cx="41343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Экономика в семье: «хочу» и «надо»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0" name="Picture 6" descr="https://cdn1.ozone.ru/multimedia/101489929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4846" y="2672718"/>
            <a:ext cx="1292030" cy="961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1025113" y="3600629"/>
            <a:ext cx="33391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Какие бывают потребности? </a:t>
            </a:r>
            <a:endParaRPr lang="ru-RU" dirty="0"/>
          </a:p>
        </p:txBody>
      </p:sp>
      <p:pic>
        <p:nvPicPr>
          <p:cNvPr id="1032" name="Picture 8" descr="https://slushat-audioskazki.ru/wp-content/uploads/2020/07/16b47eb13a9692e5d2de73d5f8e1d2b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82" y="3378660"/>
            <a:ext cx="927631" cy="1169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3732128" y="4194641"/>
            <a:ext cx="35326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Что такое натуральный обмен. </a:t>
            </a:r>
            <a:endParaRPr lang="ru-RU" dirty="0"/>
          </a:p>
        </p:txBody>
      </p:sp>
      <p:pic>
        <p:nvPicPr>
          <p:cNvPr id="1034" name="Picture 10" descr="https://skazkidlyadetey.ru/wp-content/uploads/2017/10/mena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4930" y="3751391"/>
            <a:ext cx="1802631" cy="1255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323528" y="6392916"/>
            <a:ext cx="81369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Что важнее: заработать много денег или бережно расходовать имеющиеся. </a:t>
            </a:r>
            <a:endParaRPr lang="ru-RU" dirty="0"/>
          </a:p>
        </p:txBody>
      </p:sp>
      <p:pic>
        <p:nvPicPr>
          <p:cNvPr id="1036" name="Picture 12" descr="https://forstudents.minemegashop.ru/pictures/1026055919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6246" y="5328502"/>
            <a:ext cx="1125171" cy="1466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323528" y="5191927"/>
            <a:ext cx="30603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>
                <a:latin typeface="Times New Roman" panose="02020603050405020304" pitchFamily="18" charset="0"/>
                <a:ea typeface="Calibri" panose="020F0502020204030204" pitchFamily="34" charset="0"/>
              </a:rPr>
              <a:t>Какой должна быть цена? </a:t>
            </a:r>
            <a:endParaRPr lang="ru-RU"/>
          </a:p>
        </p:txBody>
      </p:sp>
      <p:pic>
        <p:nvPicPr>
          <p:cNvPr id="1038" name="Picture 14" descr="https://i.ytimg.com/vi/eY2N6AB2qIs/maxresdefault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88" t="-602" r="31194"/>
          <a:stretch/>
        </p:blipFill>
        <p:spPr bwMode="auto">
          <a:xfrm>
            <a:off x="3524895" y="4799296"/>
            <a:ext cx="1011085" cy="1462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2075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/>
          <p:cNvSpPr txBox="1">
            <a:spLocks/>
          </p:cNvSpPr>
          <p:nvPr/>
        </p:nvSpPr>
        <p:spPr>
          <a:xfrm>
            <a:off x="539552" y="332656"/>
            <a:ext cx="8229600" cy="460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200" b="1" dirty="0" smtClean="0">
                <a:solidFill>
                  <a:srgbClr val="C00000"/>
                </a:solidFill>
                <a:latin typeface="Cambria" pitchFamily="18" charset="0"/>
              </a:rPr>
              <a:t>Урочная деятельность.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200" b="1" dirty="0" smtClean="0">
                <a:solidFill>
                  <a:srgbClr val="C00000"/>
                </a:solidFill>
                <a:latin typeface="Cambria" pitchFamily="18" charset="0"/>
              </a:rPr>
              <a:t>Русский язык и Литературное чтение</a:t>
            </a:r>
            <a:endParaRPr lang="ru-RU" sz="32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sp>
        <p:nvSpPr>
          <p:cNvPr id="6" name="Заголовок 12"/>
          <p:cNvSpPr>
            <a:spLocks noGrp="1"/>
          </p:cNvSpPr>
          <p:nvPr>
            <p:ph idx="1"/>
          </p:nvPr>
        </p:nvSpPr>
        <p:spPr bwMode="auto">
          <a:xfrm>
            <a:off x="1187624" y="1112978"/>
            <a:ext cx="6624736" cy="491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rmAutofit fontScale="25000" lnSpcReduction="20000"/>
          </a:bodyPr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1"/>
                </a:solidFill>
                <a:latin typeface="Cambria" pitchFamily="18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1"/>
                </a:solidFill>
                <a:latin typeface="Cambria" pitchFamily="18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1"/>
                </a:solidFill>
                <a:latin typeface="Cambria" pitchFamily="18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1"/>
                </a:solidFill>
                <a:latin typeface="Cambria" pitchFamily="18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1"/>
                </a:solidFill>
                <a:latin typeface="Cambria" pitchFamily="18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1"/>
                </a:solidFill>
                <a:latin typeface="Cambria" pitchFamily="18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1"/>
                </a:solidFill>
                <a:latin typeface="Cambria" pitchFamily="18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1"/>
                </a:solidFill>
                <a:latin typeface="Cambria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srgbClr val="F0932C"/>
              </a:solidFill>
              <a:effectLst/>
              <a:uLnTx/>
              <a:uFillTx/>
              <a:latin typeface="Cambria"/>
              <a:ea typeface="+mj-ea"/>
              <a:cs typeface="+mj-cs"/>
            </a:endParaRPr>
          </a:p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sz="2400" b="1" dirty="0">
              <a:solidFill>
                <a:srgbClr val="F0932C"/>
              </a:solidFill>
              <a:latin typeface="Cambria"/>
            </a:endParaRPr>
          </a:p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srgbClr val="F0932C"/>
              </a:solidFill>
              <a:effectLst/>
              <a:uLnTx/>
              <a:uFillTx/>
              <a:latin typeface="Cambria"/>
              <a:ea typeface="+mj-ea"/>
              <a:cs typeface="+mj-cs"/>
            </a:endParaRPr>
          </a:p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srgbClr val="F0932C"/>
              </a:solidFill>
              <a:effectLst/>
              <a:uLnTx/>
              <a:uFillTx/>
              <a:latin typeface="Cambria"/>
              <a:ea typeface="+mj-ea"/>
              <a:cs typeface="+mj-cs"/>
            </a:endParaRP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600" b="1" i="0" u="sng" strike="noStrike" kern="1200" cap="none" spc="0" normalizeH="0" baseline="0" noProof="0" dirty="0" smtClean="0">
                <a:ln>
                  <a:noFill/>
                </a:ln>
                <a:solidFill>
                  <a:srgbClr val="F0932C"/>
                </a:solidFill>
                <a:effectLst/>
                <a:uLnTx/>
                <a:uFillTx/>
                <a:latin typeface="Cambria"/>
                <a:ea typeface="+mj-ea"/>
                <a:cs typeface="+mj-cs"/>
              </a:rPr>
              <a:t>Ребусы. Отгадайте названия валют</a:t>
            </a:r>
          </a:p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3600" b="1" i="0" u="none" strike="noStrike" kern="1200" cap="none" spc="0" normalizeH="0" baseline="0" noProof="0" dirty="0" smtClean="0">
              <a:ln>
                <a:noFill/>
              </a:ln>
              <a:solidFill>
                <a:srgbClr val="F0932C"/>
              </a:solidFill>
              <a:effectLst/>
              <a:uLnTx/>
              <a:uFillTx/>
              <a:latin typeface="Cambria"/>
              <a:ea typeface="+mj-ea"/>
              <a:cs typeface="+mj-cs"/>
            </a:endParaRPr>
          </a:p>
        </p:txBody>
      </p:sp>
      <p:grpSp>
        <p:nvGrpSpPr>
          <p:cNvPr id="7" name="Группа 6"/>
          <p:cNvGrpSpPr>
            <a:grpSpLocks/>
          </p:cNvGrpSpPr>
          <p:nvPr/>
        </p:nvGrpSpPr>
        <p:grpSpPr bwMode="auto">
          <a:xfrm>
            <a:off x="2987824" y="1511942"/>
            <a:ext cx="2438525" cy="1306307"/>
            <a:chOff x="1364023" y="1233734"/>
            <a:chExt cx="4010309" cy="1907234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1364023" y="1233734"/>
              <a:ext cx="4010309" cy="1907234"/>
            </a:xfrm>
            <a:prstGeom prst="rect">
              <a:avLst/>
            </a:prstGeom>
            <a:solidFill>
              <a:srgbClr val="F7C547"/>
            </a:solidFill>
            <a:ln w="12700" cap="flat" cmpd="sng" algn="ctr">
              <a:solidFill>
                <a:srgbClr val="F7C547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mbria"/>
                <a:ea typeface="+mn-ea"/>
                <a:cs typeface="+mn-cs"/>
              </a:endParaRPr>
            </a:p>
          </p:txBody>
        </p:sp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32973" y="1368303"/>
              <a:ext cx="3672408" cy="16380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1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918086"/>
            <a:ext cx="2736304" cy="1305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Объект 2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0988" y="2049636"/>
            <a:ext cx="2496307" cy="1028526"/>
          </a:xfrm>
        </p:spPr>
      </p:pic>
      <p:grpSp>
        <p:nvGrpSpPr>
          <p:cNvPr id="13" name="Группа 11"/>
          <p:cNvGrpSpPr>
            <a:grpSpLocks/>
          </p:cNvGrpSpPr>
          <p:nvPr/>
        </p:nvGrpSpPr>
        <p:grpSpPr bwMode="auto">
          <a:xfrm>
            <a:off x="5562821" y="1772816"/>
            <a:ext cx="3528392" cy="1183025"/>
            <a:chOff x="2488900" y="4523614"/>
            <a:chExt cx="5477720" cy="1929721"/>
          </a:xfrm>
        </p:grpSpPr>
        <p:pic>
          <p:nvPicPr>
            <p:cNvPr id="14" name="Рисунок 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88900" y="4523614"/>
              <a:ext cx="5477720" cy="19297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Рисунок 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90306" y="4680541"/>
              <a:ext cx="1101714" cy="15567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Рисунок 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10036" y="4691488"/>
              <a:ext cx="3980270" cy="15458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7" name="Прямоугольник 16"/>
          <p:cNvSpPr/>
          <p:nvPr/>
        </p:nvSpPr>
        <p:spPr>
          <a:xfrm>
            <a:off x="1161964" y="3214251"/>
            <a:ext cx="69847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sng" strike="noStrike" kern="0" cap="none" spc="0" normalizeH="0" baseline="0" noProof="0" dirty="0" smtClean="0">
                <a:ln>
                  <a:noFill/>
                </a:ln>
                <a:solidFill>
                  <a:srgbClr val="F0932C"/>
                </a:solidFill>
                <a:effectLst/>
                <a:uLnTx/>
                <a:uFillTx/>
                <a:latin typeface="Cambria"/>
                <a:ea typeface="+mj-ea"/>
                <a:cs typeface="Times New Roman" pitchFamily="18" charset="0"/>
              </a:rPr>
              <a:t>Анаграммы. Расшифруйте слова</a:t>
            </a:r>
            <a:endParaRPr kumimoji="0" lang="ru-RU" sz="1200" b="0" i="0" u="sng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23528" y="3789040"/>
            <a:ext cx="830039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 latinLnBrk="0">
              <a:spcBef>
                <a:spcPct val="0"/>
              </a:spcBef>
            </a:pPr>
            <a:r>
              <a:rPr lang="ru-RU" sz="3200" dirty="0">
                <a:solidFill>
                  <a:srgbClr val="000000"/>
                </a:solidFill>
                <a:latin typeface="Cambria" pitchFamily="18" charset="0"/>
                <a:cs typeface="Times New Roman" pitchFamily="18" charset="0"/>
              </a:rPr>
              <a:t>СИПЕНЯ </a:t>
            </a:r>
            <a:r>
              <a:rPr lang="ru-RU" sz="3200" b="1" dirty="0" smtClean="0">
                <a:solidFill>
                  <a:srgbClr val="000000"/>
                </a:solidFill>
                <a:latin typeface="Cambria" pitchFamily="18" charset="0"/>
                <a:cs typeface="Times New Roman" pitchFamily="18" charset="0"/>
              </a:rPr>
              <a:t>(ПЕНСИЯ)</a:t>
            </a:r>
            <a:endParaRPr lang="ru-RU" sz="3200" b="1" dirty="0">
              <a:solidFill>
                <a:srgbClr val="000000"/>
              </a:solidFill>
              <a:latin typeface="Cambria" pitchFamily="18" charset="0"/>
              <a:cs typeface="Times New Roman" pitchFamily="18" charset="0"/>
            </a:endParaRPr>
          </a:p>
          <a:p>
            <a:pPr lvl="0" fontAlgn="base" latinLnBrk="0">
              <a:spcBef>
                <a:spcPct val="0"/>
              </a:spcBef>
            </a:pPr>
            <a:r>
              <a:rPr lang="ru-RU" sz="3200" dirty="0">
                <a:solidFill>
                  <a:srgbClr val="000000"/>
                </a:solidFill>
                <a:latin typeface="Cambria" pitchFamily="18" charset="0"/>
                <a:cs typeface="Times New Roman" pitchFamily="18" charset="0"/>
              </a:rPr>
              <a:t>ЛАКМЕРА</a:t>
            </a:r>
            <a:r>
              <a:rPr lang="ru-RU" sz="3200" b="1" dirty="0">
                <a:solidFill>
                  <a:srgbClr val="000000"/>
                </a:solidFill>
                <a:latin typeface="Cambria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Cambria" pitchFamily="18" charset="0"/>
                <a:cs typeface="Times New Roman" pitchFamily="18" charset="0"/>
              </a:rPr>
              <a:t>(РЕКЛАМА)</a:t>
            </a:r>
            <a:endParaRPr lang="ru-RU" sz="3200" b="1" dirty="0">
              <a:solidFill>
                <a:srgbClr val="000000"/>
              </a:solidFill>
              <a:latin typeface="Cambria" pitchFamily="18" charset="0"/>
              <a:cs typeface="Times New Roman" pitchFamily="18" charset="0"/>
            </a:endParaRPr>
          </a:p>
          <a:p>
            <a:pPr lvl="0" fontAlgn="base" latinLnBrk="0">
              <a:spcBef>
                <a:spcPct val="0"/>
              </a:spcBef>
            </a:pPr>
            <a:r>
              <a:rPr lang="ru-RU" sz="3200" dirty="0">
                <a:solidFill>
                  <a:srgbClr val="000000"/>
                </a:solidFill>
                <a:latin typeface="Cambria" pitchFamily="18" charset="0"/>
                <a:cs typeface="Times New Roman" pitchFamily="18" charset="0"/>
              </a:rPr>
              <a:t>ПАРТАЛАЗ</a:t>
            </a:r>
            <a:r>
              <a:rPr lang="ru-RU" sz="3200" b="1" dirty="0">
                <a:solidFill>
                  <a:srgbClr val="000000"/>
                </a:solidFill>
                <a:latin typeface="Cambria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Cambria" pitchFamily="18" charset="0"/>
                <a:cs typeface="Times New Roman" pitchFamily="18" charset="0"/>
              </a:rPr>
              <a:t>(ЗАРПЛАТА)</a:t>
            </a:r>
            <a:endParaRPr lang="ru-RU" sz="3200" b="1" dirty="0">
              <a:solidFill>
                <a:srgbClr val="000000"/>
              </a:solidFill>
              <a:latin typeface="Cambria" pitchFamily="18" charset="0"/>
              <a:cs typeface="Times New Roman" pitchFamily="18" charset="0"/>
            </a:endParaRPr>
          </a:p>
          <a:p>
            <a:pPr lvl="0" fontAlgn="base" latinLnBrk="0">
              <a:spcBef>
                <a:spcPct val="0"/>
              </a:spcBef>
            </a:pPr>
            <a:r>
              <a:rPr lang="ru-RU" sz="3200" dirty="0">
                <a:solidFill>
                  <a:srgbClr val="000000"/>
                </a:solidFill>
                <a:latin typeface="Cambria" pitchFamily="18" charset="0"/>
                <a:cs typeface="Times New Roman" pitchFamily="18" charset="0"/>
              </a:rPr>
              <a:t>ОВОДРОГ</a:t>
            </a:r>
            <a:r>
              <a:rPr lang="ru-RU" sz="3200" b="1" dirty="0">
                <a:solidFill>
                  <a:srgbClr val="000000"/>
                </a:solidFill>
                <a:latin typeface="Cambria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Cambria" pitchFamily="18" charset="0"/>
                <a:cs typeface="Times New Roman" pitchFamily="18" charset="0"/>
              </a:rPr>
              <a:t> (ДОГОВОР)</a:t>
            </a:r>
            <a:endParaRPr lang="ru-RU" sz="3200" b="1" dirty="0">
              <a:solidFill>
                <a:srgbClr val="000000"/>
              </a:solidFill>
              <a:latin typeface="Cambria" pitchFamily="18" charset="0"/>
              <a:cs typeface="Times New Roman" pitchFamily="18" charset="0"/>
            </a:endParaRPr>
          </a:p>
          <a:p>
            <a:pPr lvl="0" fontAlgn="base" latinLnBrk="0">
              <a:spcBef>
                <a:spcPct val="0"/>
              </a:spcBef>
            </a:pPr>
            <a:r>
              <a:rPr lang="ru-RU" sz="3200" dirty="0">
                <a:solidFill>
                  <a:srgbClr val="000000"/>
                </a:solidFill>
                <a:latin typeface="Cambria" pitchFamily="18" charset="0"/>
                <a:cs typeface="Times New Roman" pitchFamily="18" charset="0"/>
              </a:rPr>
              <a:t>КАНОЭКОМИ</a:t>
            </a:r>
            <a:r>
              <a:rPr lang="ru-RU" sz="2800" b="1" dirty="0">
                <a:solidFill>
                  <a:srgbClr val="000000"/>
                </a:solidFill>
                <a:latin typeface="Cambria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Cambria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Cambria" pitchFamily="18" charset="0"/>
                <a:cs typeface="Times New Roman" pitchFamily="18" charset="0"/>
              </a:rPr>
              <a:t>(ЭКОНОМИКА)</a:t>
            </a:r>
            <a:endParaRPr lang="ru-RU" sz="3200" b="1" dirty="0">
              <a:solidFill>
                <a:srgbClr val="000000"/>
              </a:solidFill>
              <a:latin typeface="Cambria" pitchFamily="18" charset="0"/>
              <a:cs typeface="Times New Roman" pitchFamily="18" charset="0"/>
            </a:endParaRPr>
          </a:p>
        </p:txBody>
      </p:sp>
      <p:pic>
        <p:nvPicPr>
          <p:cNvPr id="19" name="Picture 2" descr="http://www.cliparthut.com/clip-arts/346/mystery-clip-art-346644.gi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9745" y="3776438"/>
            <a:ext cx="3291239" cy="2289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9197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196752"/>
            <a:ext cx="8229600" cy="460648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ru-RU" sz="3600" b="1" u="sng" dirty="0">
                <a:solidFill>
                  <a:srgbClr val="F0932C"/>
                </a:solidFill>
                <a:latin typeface="Cambria"/>
                <a:ea typeface="+mj-ea"/>
                <a:cs typeface="+mj-cs"/>
              </a:rPr>
              <a:t>Соедини линиями продолжение пословицы</a:t>
            </a:r>
            <a:endParaRPr lang="ru-RU" u="sng" dirty="0"/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539552" y="332656"/>
            <a:ext cx="8229600" cy="4606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200" b="1" dirty="0" smtClean="0">
                <a:solidFill>
                  <a:srgbClr val="C00000"/>
                </a:solidFill>
                <a:latin typeface="Cambria" pitchFamily="18" charset="0"/>
              </a:rPr>
              <a:t>Урочная деятельность.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200" b="1" dirty="0" smtClean="0">
                <a:solidFill>
                  <a:srgbClr val="C00000"/>
                </a:solidFill>
                <a:latin typeface="Cambria" pitchFamily="18" charset="0"/>
              </a:rPr>
              <a:t>Русский язык и Литературное чтение</a:t>
            </a:r>
            <a:endParaRPr lang="ru-RU" sz="32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sp>
        <p:nvSpPr>
          <p:cNvPr id="6" name="Прямоугольник 2"/>
          <p:cNvSpPr>
            <a:spLocks noGrp="1" noChangeArrowheads="1"/>
          </p:cNvSpPr>
          <p:nvPr>
            <p:ph idx="10"/>
          </p:nvPr>
        </p:nvSpPr>
        <p:spPr bwMode="auto">
          <a:xfrm>
            <a:off x="467544" y="1659654"/>
            <a:ext cx="8229600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</a:pPr>
            <a:endParaRPr lang="ru-RU" sz="2400" dirty="0" smtClean="0">
              <a:latin typeface="Cambria" pitchFamily="18" charset="0"/>
              <a:ea typeface="Times New Roman" pitchFamily="18" charset="0"/>
              <a:cs typeface="Calibri" pitchFamily="34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</a:pPr>
            <a:r>
              <a:rPr lang="ru-RU" sz="2400" dirty="0" smtClean="0">
                <a:latin typeface="Cambria" pitchFamily="18" charset="0"/>
                <a:ea typeface="Times New Roman" pitchFamily="18" charset="0"/>
                <a:cs typeface="Calibri" pitchFamily="34" charset="0"/>
              </a:rPr>
              <a:t>Береги </a:t>
            </a:r>
            <a:r>
              <a:rPr lang="ru-RU" sz="2400" dirty="0">
                <a:latin typeface="Cambria" pitchFamily="18" charset="0"/>
                <a:ea typeface="Times New Roman" pitchFamily="18" charset="0"/>
                <a:cs typeface="Calibri" pitchFamily="34" charset="0"/>
              </a:rPr>
              <a:t>хлеб для еды,                        </a:t>
            </a:r>
            <a:r>
              <a:rPr lang="ru-RU" sz="2400" dirty="0" smtClean="0">
                <a:latin typeface="Cambria" pitchFamily="18" charset="0"/>
                <a:ea typeface="Times New Roman" pitchFamily="18" charset="0"/>
                <a:cs typeface="Calibri" pitchFamily="34" charset="0"/>
              </a:rPr>
              <a:t>богатый </a:t>
            </a:r>
            <a:r>
              <a:rPr lang="ru-RU" sz="2400" dirty="0">
                <a:latin typeface="Cambria" pitchFamily="18" charset="0"/>
                <a:ea typeface="Times New Roman" pitchFamily="18" charset="0"/>
                <a:cs typeface="Calibri" pitchFamily="34" charset="0"/>
              </a:rPr>
              <a:t>вора боится.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</a:pPr>
            <a:r>
              <a:rPr lang="ru-RU" sz="2400" dirty="0">
                <a:latin typeface="Cambria" pitchFamily="18" charset="0"/>
                <a:ea typeface="Times New Roman" pitchFamily="18" charset="0"/>
                <a:cs typeface="Calibri" pitchFamily="34" charset="0"/>
              </a:rPr>
              <a:t> 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</a:pPr>
            <a:r>
              <a:rPr lang="ru-RU" sz="2400" dirty="0">
                <a:latin typeface="Cambria" pitchFamily="18" charset="0"/>
                <a:ea typeface="Times New Roman" pitchFamily="18" charset="0"/>
                <a:cs typeface="Calibri" pitchFamily="34" charset="0"/>
              </a:rPr>
              <a:t>Без денег торговать                          </a:t>
            </a:r>
            <a:r>
              <a:rPr lang="ru-RU" sz="2400" dirty="0" smtClean="0">
                <a:latin typeface="Cambria" pitchFamily="18" charset="0"/>
                <a:ea typeface="Times New Roman" pitchFamily="18" charset="0"/>
                <a:cs typeface="Calibri" pitchFamily="34" charset="0"/>
              </a:rPr>
              <a:t>а </a:t>
            </a:r>
            <a:r>
              <a:rPr lang="ru-RU" sz="2400" dirty="0">
                <a:latin typeface="Cambria" pitchFamily="18" charset="0"/>
                <a:ea typeface="Times New Roman" pitchFamily="18" charset="0"/>
                <a:cs typeface="Calibri" pitchFamily="34" charset="0"/>
              </a:rPr>
              <a:t>деньги для Беды.                                     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</a:pPr>
            <a:r>
              <a:rPr lang="ru-RU" sz="2400" dirty="0">
                <a:latin typeface="Cambria" pitchFamily="18" charset="0"/>
                <a:ea typeface="Times New Roman" pitchFamily="18" charset="0"/>
                <a:cs typeface="Calibri" pitchFamily="34" charset="0"/>
              </a:rPr>
              <a:t> 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</a:pPr>
            <a:r>
              <a:rPr lang="ru-RU" sz="2400" dirty="0">
                <a:latin typeface="Cambria" pitchFamily="18" charset="0"/>
                <a:ea typeface="Times New Roman" pitchFamily="18" charset="0"/>
                <a:cs typeface="Calibri" pitchFamily="34" charset="0"/>
              </a:rPr>
              <a:t>Богатому не спится, </a:t>
            </a:r>
            <a:r>
              <a:rPr lang="ru-RU" sz="2400" dirty="0" smtClean="0">
                <a:latin typeface="Cambria" pitchFamily="18" charset="0"/>
                <a:ea typeface="Times New Roman" pitchFamily="18" charset="0"/>
                <a:cs typeface="Calibri" pitchFamily="34" charset="0"/>
              </a:rPr>
              <a:t>                          как </a:t>
            </a:r>
            <a:r>
              <a:rPr lang="ru-RU" sz="2400" dirty="0">
                <a:latin typeface="Cambria" pitchFamily="18" charset="0"/>
                <a:ea typeface="Times New Roman" pitchFamily="18" charset="0"/>
                <a:cs typeface="Calibri" pitchFamily="34" charset="0"/>
              </a:rPr>
              <a:t>без соли </a:t>
            </a:r>
            <a:r>
              <a:rPr lang="ru-RU" sz="2400" dirty="0" smtClean="0">
                <a:latin typeface="Cambria" pitchFamily="18" charset="0"/>
                <a:ea typeface="Times New Roman" pitchFamily="18" charset="0"/>
                <a:cs typeface="Calibri" pitchFamily="34" charset="0"/>
              </a:rPr>
              <a:t>хлебать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</a:pPr>
            <a:endParaRPr lang="ru-RU" sz="2400" dirty="0" smtClean="0">
              <a:latin typeface="Cambria" pitchFamily="18" charset="0"/>
              <a:ea typeface="Times New Roman" pitchFamily="18" charset="0"/>
              <a:cs typeface="Calibri" pitchFamily="34" charset="0"/>
            </a:endParaRPr>
          </a:p>
          <a:p>
            <a:pPr lvl="0" fontAlgn="base">
              <a:spcBef>
                <a:spcPts val="0"/>
              </a:spcBef>
              <a:spcAft>
                <a:spcPts val="0"/>
              </a:spcAft>
              <a:buClrTx/>
              <a:buSzTx/>
            </a:pPr>
            <a:r>
              <a:rPr lang="ru-RU" sz="2400" dirty="0">
                <a:solidFill>
                  <a:srgbClr val="303030"/>
                </a:solidFill>
                <a:latin typeface="Cambria" pitchFamily="18" charset="0"/>
                <a:ea typeface="Times New Roman" pitchFamily="18" charset="0"/>
                <a:cs typeface="Calibri" pitchFamily="34" charset="0"/>
              </a:rPr>
              <a:t>Когда деньги говорят,                       </a:t>
            </a:r>
            <a:r>
              <a:rPr lang="ru-RU" sz="2400" dirty="0" smtClean="0">
                <a:solidFill>
                  <a:srgbClr val="303030"/>
                </a:solidFill>
                <a:latin typeface="Cambria" pitchFamily="18" charset="0"/>
                <a:ea typeface="Times New Roman" pitchFamily="18" charset="0"/>
                <a:cs typeface="Calibri" pitchFamily="34" charset="0"/>
              </a:rPr>
              <a:t>прокладывает</a:t>
            </a:r>
            <a:r>
              <a:rPr lang="ru-RU" sz="2400" dirty="0">
                <a:solidFill>
                  <a:srgbClr val="303030"/>
                </a:solidFill>
                <a:latin typeface="Cambria" pitchFamily="18" charset="0"/>
                <a:ea typeface="Times New Roman" pitchFamily="18" charset="0"/>
                <a:cs typeface="Calibri" pitchFamily="34" charset="0"/>
              </a:rPr>
              <a:t>.   </a:t>
            </a:r>
          </a:p>
          <a:p>
            <a:pPr lvl="0" fontAlgn="base">
              <a:spcBef>
                <a:spcPts val="0"/>
              </a:spcBef>
              <a:spcAft>
                <a:spcPts val="0"/>
              </a:spcAft>
              <a:buClrTx/>
              <a:buSzTx/>
            </a:pPr>
            <a:r>
              <a:rPr lang="ru-RU" sz="2400" dirty="0">
                <a:solidFill>
                  <a:srgbClr val="303030"/>
                </a:solidFill>
                <a:latin typeface="Cambria" pitchFamily="18" charset="0"/>
                <a:ea typeface="Times New Roman" pitchFamily="18" charset="0"/>
                <a:cs typeface="Calibri" pitchFamily="34" charset="0"/>
              </a:rPr>
              <a:t>                 </a:t>
            </a:r>
          </a:p>
          <a:p>
            <a:pPr lvl="0" fontAlgn="base">
              <a:spcBef>
                <a:spcPts val="0"/>
              </a:spcBef>
              <a:spcAft>
                <a:spcPts val="0"/>
              </a:spcAft>
              <a:buClrTx/>
              <a:buSzTx/>
            </a:pPr>
            <a:r>
              <a:rPr lang="ru-RU" sz="2400" dirty="0">
                <a:solidFill>
                  <a:srgbClr val="303030"/>
                </a:solidFill>
                <a:latin typeface="Cambria" pitchFamily="18" charset="0"/>
                <a:ea typeface="Times New Roman" pitchFamily="18" charset="0"/>
                <a:cs typeface="Calibri" pitchFamily="34" charset="0"/>
              </a:rPr>
              <a:t>Есть грош,                                              </a:t>
            </a:r>
            <a:r>
              <a:rPr lang="ru-RU" sz="2400" dirty="0" smtClean="0">
                <a:solidFill>
                  <a:srgbClr val="303030"/>
                </a:solidFill>
                <a:latin typeface="Cambria" pitchFamily="18" charset="0"/>
                <a:ea typeface="Times New Roman" pitchFamily="18" charset="0"/>
                <a:cs typeface="Calibri" pitchFamily="34" charset="0"/>
              </a:rPr>
              <a:t>тогда </a:t>
            </a:r>
            <a:r>
              <a:rPr lang="ru-RU" sz="2400" dirty="0">
                <a:solidFill>
                  <a:srgbClr val="303030"/>
                </a:solidFill>
                <a:latin typeface="Cambria" pitchFamily="18" charset="0"/>
                <a:ea typeface="Times New Roman" pitchFamily="18" charset="0"/>
                <a:cs typeface="Calibri" pitchFamily="34" charset="0"/>
              </a:rPr>
              <a:t>правда молчит...</a:t>
            </a:r>
          </a:p>
          <a:p>
            <a:pPr lvl="0" fontAlgn="base">
              <a:spcBef>
                <a:spcPts val="0"/>
              </a:spcBef>
              <a:spcAft>
                <a:spcPts val="0"/>
              </a:spcAft>
              <a:buClrTx/>
              <a:buSzTx/>
            </a:pPr>
            <a:endParaRPr lang="ru-RU" sz="2400" dirty="0">
              <a:solidFill>
                <a:srgbClr val="303030"/>
              </a:solidFill>
              <a:latin typeface="Cambria" pitchFamily="18" charset="0"/>
              <a:ea typeface="Times New Roman" pitchFamily="18" charset="0"/>
              <a:cs typeface="Calibri" pitchFamily="34" charset="0"/>
            </a:endParaRPr>
          </a:p>
          <a:p>
            <a:pPr lvl="0" fontAlgn="base">
              <a:spcBef>
                <a:spcPts val="0"/>
              </a:spcBef>
              <a:spcAft>
                <a:spcPts val="0"/>
              </a:spcAft>
              <a:buClrTx/>
              <a:buSzTx/>
            </a:pPr>
            <a:r>
              <a:rPr lang="ru-RU" sz="2400" dirty="0">
                <a:solidFill>
                  <a:srgbClr val="303030"/>
                </a:solidFill>
                <a:latin typeface="Cambria" pitchFamily="18" charset="0"/>
                <a:ea typeface="Times New Roman" pitchFamily="18" charset="0"/>
                <a:cs typeface="Calibri" pitchFamily="34" charset="0"/>
              </a:rPr>
              <a:t>Денежка дорожку                                </a:t>
            </a:r>
            <a:r>
              <a:rPr lang="ru-RU" sz="2400" dirty="0" smtClean="0">
                <a:solidFill>
                  <a:srgbClr val="303030"/>
                </a:solidFill>
                <a:latin typeface="Cambria" pitchFamily="18" charset="0"/>
                <a:ea typeface="Times New Roman" pitchFamily="18" charset="0"/>
                <a:cs typeface="Calibri" pitchFamily="34" charset="0"/>
              </a:rPr>
              <a:t>так </a:t>
            </a:r>
            <a:r>
              <a:rPr lang="ru-RU" sz="2400" dirty="0">
                <a:solidFill>
                  <a:srgbClr val="303030"/>
                </a:solidFill>
                <a:latin typeface="Cambria" pitchFamily="18" charset="0"/>
                <a:ea typeface="Times New Roman" pitchFamily="18" charset="0"/>
                <a:cs typeface="Calibri" pitchFamily="34" charset="0"/>
              </a:rPr>
              <a:t>будет и </a:t>
            </a:r>
            <a:r>
              <a:rPr lang="ru-RU" sz="2400" dirty="0" smtClean="0">
                <a:solidFill>
                  <a:srgbClr val="303030"/>
                </a:solidFill>
                <a:latin typeface="Cambria" pitchFamily="18" charset="0"/>
                <a:ea typeface="Times New Roman" pitchFamily="18" charset="0"/>
                <a:cs typeface="Calibri" pitchFamily="34" charset="0"/>
              </a:rPr>
              <a:t>рожь</a:t>
            </a:r>
            <a:endParaRPr lang="ru-RU" sz="2400" dirty="0">
              <a:solidFill>
                <a:srgbClr val="303030"/>
              </a:solidFill>
              <a:latin typeface="Cambria" pitchFamily="18" charset="0"/>
              <a:ea typeface="Times New Roman" pitchFamily="18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6040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1784</TotalTime>
  <Words>1188</Words>
  <Application>Microsoft Office PowerPoint</Application>
  <PresentationFormat>Экран (4:3)</PresentationFormat>
  <Paragraphs>179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24</vt:i4>
      </vt:variant>
    </vt:vector>
  </HeadingPairs>
  <TitlesOfParts>
    <vt:vector size="38" baseType="lpstr">
      <vt:lpstr>Microsoft YaHei</vt:lpstr>
      <vt:lpstr>Arial</vt:lpstr>
      <vt:lpstr>Calibri</vt:lpstr>
      <vt:lpstr>Cambria</vt:lpstr>
      <vt:lpstr>Candara</vt:lpstr>
      <vt:lpstr>Georgia</vt:lpstr>
      <vt:lpstr>HY그래픽M</vt:lpstr>
      <vt:lpstr>HY그래픽B</vt:lpstr>
      <vt:lpstr>Symbol</vt:lpstr>
      <vt:lpstr>Times New Roman</vt:lpstr>
      <vt:lpstr>Trebuchet MS</vt:lpstr>
      <vt:lpstr>Wingdings</vt:lpstr>
      <vt:lpstr>Custom Design</vt:lpstr>
      <vt:lpstr>Воздушный поток</vt:lpstr>
      <vt:lpstr>Презентация PowerPoint</vt:lpstr>
      <vt:lpstr>«Национальная стратегия повышения финансовой грамотности 2017-2023 гг.»    </vt:lpstr>
      <vt:lpstr>Презентация PowerPoint</vt:lpstr>
      <vt:lpstr>Презентация PowerPoint</vt:lpstr>
      <vt:lpstr>Презентация PowerPoint</vt:lpstr>
      <vt:lpstr>Презентация PowerPoint</vt:lpstr>
      <vt:lpstr>Урочная деятельность. Литературное чтение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Татьяна</cp:lastModifiedBy>
  <cp:revision>134</cp:revision>
  <dcterms:created xsi:type="dcterms:W3CDTF">2014-04-01T16:35:38Z</dcterms:created>
  <dcterms:modified xsi:type="dcterms:W3CDTF">2022-02-28T05:23:00Z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1676071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