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58" r:id="rId2"/>
  </p:sldMasterIdLst>
  <p:sldIdLst>
    <p:sldId id="256" r:id="rId3"/>
    <p:sldId id="257" r:id="rId4"/>
    <p:sldId id="289" r:id="rId5"/>
    <p:sldId id="291" r:id="rId6"/>
    <p:sldId id="292" r:id="rId7"/>
    <p:sldId id="272" r:id="rId8"/>
    <p:sldId id="300" r:id="rId9"/>
    <p:sldId id="273" r:id="rId10"/>
    <p:sldId id="274" r:id="rId11"/>
    <p:sldId id="293" r:id="rId12"/>
    <p:sldId id="264" r:id="rId13"/>
    <p:sldId id="266" r:id="rId14"/>
    <p:sldId id="265" r:id="rId15"/>
    <p:sldId id="290" r:id="rId16"/>
    <p:sldId id="283" r:id="rId17"/>
    <p:sldId id="282" r:id="rId18"/>
    <p:sldId id="281" r:id="rId19"/>
    <p:sldId id="294" r:id="rId20"/>
    <p:sldId id="303" r:id="rId21"/>
    <p:sldId id="295" r:id="rId22"/>
    <p:sldId id="302" r:id="rId23"/>
    <p:sldId id="284" r:id="rId24"/>
    <p:sldId id="285" r:id="rId25"/>
    <p:sldId id="299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1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2/28/2022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9953500" TargetMode="External"/><Relationship Id="rId2" Type="http://schemas.openxmlformats.org/officeDocument/2006/relationships/hyperlink" Target="http://finance.instrao.ru/fin/files/&#1041;&#1072;&#1085;&#1082;_&#1079;&#1072;&#1076;&#1072;&#1085;&#1080;&#1081;.pdf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learningapps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hyperlink" Target="https://niu.ranepa.ru/dopolnitelnoe-obrazovanie/finansovaya-gramotnost/bank-metodicheskikh-razrabotok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primarySchool" TargetMode="External"/><Relationship Id="rId7" Type="http://schemas.openxmlformats.org/officeDocument/2006/relationships/hyperlink" Target="https://www.fingram39.ru/materials/nachalnaya-shkola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png"/><Relationship Id="rId5" Type="http://schemas.openxmlformats.org/officeDocument/2006/relationships/hyperlink" Target="https://&#1092;&#1080;&#1085;&#1079;&#1085;&#1072;&#1081;&#1082;&#1072;.&#1088;&#1092;/site/abilities-kids" TargetMode="Externa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&#1084;&#1086;&#1085;&#1077;&#1090;&#1082;&#1080;&#1085;&#1099;.&#1088;&#1092;/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bobrenok.oc3.ru/" TargetMode="Externa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5679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игровых технологий</a:t>
            </a: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обучении </a:t>
            </a:r>
            <a:endParaRPr lang="ru-RU" sz="40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финансовой </a:t>
            </a:r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грамотности </a:t>
            </a:r>
            <a:endParaRPr lang="ru-RU" sz="40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младших школьников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260648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«Троицкая СОШ №62»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472514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классов:</a:t>
            </a:r>
          </a:p>
          <a:p>
            <a:pPr algn="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Гуринская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Витальевна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6631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07504" y="1500174"/>
            <a:ext cx="8856984" cy="5143536"/>
          </a:xfrm>
        </p:spPr>
        <p:txBody>
          <a:bodyPr>
            <a:normAutofit/>
          </a:bodyPr>
          <a:lstStyle/>
          <a:p>
            <a:pPr fontAlgn="base">
              <a:lnSpc>
                <a:spcPts val="165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«Фразеологизмы»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Сорить деньгами …… тратить много денег бездумно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Чемодан денег …… иметь много денег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Деньги не пахнут …… можно заработать любым трудом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Денежка к денежке …… накопить небольшую сумму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Деньги, как птицы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улетают, то прилетают …… сегодня есть деньги, а завтра их нет, все потратили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Деньги куры не клюют …… много денег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Купаться в деньгах …… много денег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6064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2700337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76" y="2132856"/>
            <a:ext cx="2828621" cy="3856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95" y="1612879"/>
            <a:ext cx="2792053" cy="4021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8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5691670" cy="23378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699256" cy="2876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8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63005"/>
            <a:ext cx="284391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9"/>
            <a:ext cx="3961892" cy="2530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777435" cy="237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6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3" descr="Как научить ребенка читать быстр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7018"/>
            <a:ext cx="9525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7504" y="613136"/>
            <a:ext cx="8856984" cy="59093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Финансовый словарик для малышей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это место, где люди могут совершать разные операции с деньгами.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Вклад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деньги, которые принесли в банк и отдали, чтобы они там хранились.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Банкомат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устройство, позволяющее снять или положить деньги на банковскую пластиковую карту.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Активы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все, что приносит деньги.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Пассивы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то, что забирает деньги.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это бумажки или монеты, которые выполняют роль общего обмена. Например, за деньги можно купить что угодно в магазине, или сходить в кино. В разных странах – разные деньги.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Карточка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полностью называется банковская платежная карточка. Это кусочек пластика, с помощью которого можно заплатить за покупки в магазине, в интернете и многих других местах.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это деньги, которые человек, если ему на что-то не хватает, может попросить в долг у банка. Например, захотелось купить компьютер, но денег не хватает – банк может дать в долг. Но потом долг банку придется возвращать и платить ему проценты.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Купюра или банкнота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 так называют бумажные деньги.  Купюра или банкнота — это одна бумажка.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Денежный поток или прибыль 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разница между доходами и расходами за период времени.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124744"/>
            <a:ext cx="8229600" cy="460648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Электронные приложения к учебникам</a:t>
            </a:r>
            <a:endParaRPr lang="ru-RU" sz="2800" b="1" u="sng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Электронно-образовательные ресурсы </a:t>
            </a:r>
          </a:p>
        </p:txBody>
      </p:sp>
      <p:pic>
        <p:nvPicPr>
          <p:cNvPr id="11266" name="Picture 2" descr="https://catalog.prosv.ru/images/medium/e55868de-c764-11e2-82db-0050569c0d5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8" y="1700808"/>
            <a:ext cx="2166743" cy="21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catalog.prosv.ru/images/medium/b5e9c086-8659-11e2-9840-0050569c0d5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88" y="3569179"/>
            <a:ext cx="2199926" cy="219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catalog.prosv.ru/images/medium/0a37b673-668c-11e1-95cb-0050569c12d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772" y="1700808"/>
            <a:ext cx="2215485" cy="22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catalog.prosv.ru/images/medium/32ab0b23-0797-11e1-9718-00101889064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63" y="3471737"/>
            <a:ext cx="2394810" cy="23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42" y="2420888"/>
            <a:ext cx="2259282" cy="360045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Комплексные метапредметные работы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9" y="1700808"/>
            <a:ext cx="2375480" cy="32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60" y="1124744"/>
            <a:ext cx="2678697" cy="347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41" y="4744475"/>
            <a:ext cx="4389959" cy="21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9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2691336" cy="360045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Всероссийские проверочные работы (ВПР)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3900959" cy="308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33" y="4315114"/>
            <a:ext cx="40671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0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6805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://finance.instrao.ru/fin/files/Банк_заданий.pdf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Банк заданий для оценки уровня финансовой грамотности учащихся начальной и основной школы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ленинг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сап позволяет самим разрабатывать задачи для уроков, а также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готовые разработки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https://learningapps.org/9953500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https://learningapps.org/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создание мультимедийных интерактивных упражнений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385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Где взять задания по финансовой грамотности , чтобы использовать на уроках?</a:t>
            </a:r>
          </a:p>
        </p:txBody>
      </p:sp>
    </p:spTree>
    <p:extLst>
      <p:ext uri="{BB962C8B-B14F-4D97-AF65-F5344CB8AC3E}">
        <p14:creationId xmlns:p14="http://schemas.microsoft.com/office/powerpoint/2010/main" val="9735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0902" y="332656"/>
            <a:ext cx="6010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Внеурочная деятельность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84784"/>
            <a:ext cx="792088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Деньги не появляются сами собой, а зарабатываются!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50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1350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Объясняем, как люди зарабатывают деньги и каким образом заработок зависит от вида деятельности.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Сначала зарабатываем – потом тратим.</a:t>
            </a:r>
            <a:r>
              <a:rPr lang="ru-RU" sz="1350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350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Рассказываем, что «из тумбочки можно взять только то, что в нее положили», – соответственно, чем больше зарабатываешь и разумнее тратишь, тем больше можешь купить.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Стоимость товара зависит от его качества, нужности и от того, насколько сложно его </a:t>
            </a:r>
            <a:r>
              <a:rPr lang="ru-RU" sz="1350" b="1" dirty="0" smtClean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произвести</a:t>
            </a:r>
            <a:r>
              <a:rPr lang="ru-RU" sz="1350" b="1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350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Объясняем, что цена – это количество денег, которые надо отдать, а товар в магазине – это результат труда других людей, поэтому он стоит денег; люди как бы меняют свой труд на труд других людей, и в этой цепочке деньги – это посредник.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Деньги любят счет.</a:t>
            </a:r>
            <a:r>
              <a:rPr lang="ru-RU" sz="1350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350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Приучаем считать сдачу и вообще быстро и внимательно считать деньги.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Финансы нужно планировать.</a:t>
            </a:r>
            <a:r>
              <a:rPr lang="ru-RU" sz="1350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Приучаем вести учет доходов и расходов в краткосрочном периоде.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Твои деньги бывают объектом чужого интереса.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50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1350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Договариваемся о ключевых правилах финансовой безопасности и о том, к кому нужно обращаться в экстренных случаях.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 все покупается.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350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Прививаем понимание того, что </a:t>
            </a:r>
            <a:r>
              <a:rPr lang="ru-RU" sz="1350" b="1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главные ценности – жизнь, отношения, радость близких людей – за деньги не купишь</a:t>
            </a:r>
            <a:r>
              <a:rPr lang="ru-RU" sz="1350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Финансы – это интересно и увлекательно!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467784"/>
            <a:ext cx="9118848" cy="1069514"/>
          </a:xfrm>
        </p:spPr>
        <p:txBody>
          <a:bodyPr/>
          <a:lstStyle/>
          <a:p>
            <a:pPr marL="0" lvl="0" indent="0" algn="l" fontAlgn="base">
              <a:lnSpc>
                <a:spcPct val="130000"/>
              </a:lnSpc>
              <a:spcBef>
                <a:spcPts val="750"/>
              </a:spcBef>
              <a:spcAft>
                <a:spcPts val="1425"/>
              </a:spcAft>
              <a:buClr>
                <a:srgbClr val="000000"/>
              </a:buClr>
              <a:buSzTx/>
              <a:buNone/>
            </a:pPr>
            <a:r>
              <a:rPr lang="ru-RU" altLang="ru-RU" sz="2400" dirty="0" smtClean="0">
                <a:solidFill>
                  <a:srgbClr val="333399"/>
                </a:solidFill>
                <a:effectLst/>
                <a:latin typeface="Candara" panose="020E0502030303020204" pitchFamily="34" charset="0"/>
                <a:ea typeface="Microsoft YaHei" panose="020B0503020204020204" pitchFamily="34" charset="-122"/>
              </a:rPr>
              <a:t>«</a:t>
            </a:r>
            <a:r>
              <a:rPr lang="ru-RU" altLang="ru-RU" sz="2400" dirty="0">
                <a:solidFill>
                  <a:srgbClr val="333399"/>
                </a:solidFill>
                <a:effectLst/>
                <a:latin typeface="Candara" panose="020E0502030303020204" pitchFamily="34" charset="0"/>
                <a:ea typeface="Microsoft YaHei" panose="020B0503020204020204" pitchFamily="34" charset="-122"/>
              </a:rPr>
              <a:t>Национальная </a:t>
            </a:r>
            <a:r>
              <a:rPr lang="ru-RU" altLang="ru-RU" sz="2400" dirty="0" smtClean="0">
                <a:solidFill>
                  <a:srgbClr val="333399"/>
                </a:solidFill>
                <a:effectLst/>
                <a:latin typeface="Candara" panose="020E0502030303020204" pitchFamily="34" charset="0"/>
                <a:ea typeface="Microsoft YaHei" panose="020B0503020204020204" pitchFamily="34" charset="-122"/>
              </a:rPr>
              <a:t>стратегия </a:t>
            </a:r>
            <a:r>
              <a:rPr lang="ru-RU" altLang="ru-RU" sz="2400" dirty="0">
                <a:solidFill>
                  <a:srgbClr val="333399"/>
                </a:solidFill>
                <a:effectLst/>
                <a:latin typeface="Candara" panose="020E0502030303020204" pitchFamily="34" charset="0"/>
                <a:ea typeface="Microsoft YaHei" panose="020B0503020204020204" pitchFamily="34" charset="-122"/>
              </a:rPr>
              <a:t>повышения финансовой грамотности 2017-2023 гг</a:t>
            </a:r>
            <a:r>
              <a:rPr lang="ru-RU" altLang="ru-RU" sz="2400" b="0" dirty="0">
                <a:solidFill>
                  <a:srgbClr val="333399"/>
                </a:solidFill>
                <a:effectLst/>
                <a:latin typeface="Candara" panose="020E0502030303020204" pitchFamily="34" charset="0"/>
                <a:ea typeface="Microsoft YaHei" panose="020B0503020204020204" pitchFamily="34" charset="-122"/>
              </a:rPr>
              <a:t>.»   </a:t>
            </a:r>
            <a:br>
              <a:rPr lang="ru-RU" altLang="ru-RU" sz="2400" b="0" dirty="0">
                <a:solidFill>
                  <a:srgbClr val="333399"/>
                </a:solidFill>
                <a:effectLst/>
                <a:latin typeface="Candara" panose="020E0502030303020204" pitchFamily="34" charset="0"/>
                <a:ea typeface="Microsoft YaHei" panose="020B0503020204020204" pitchFamily="34" charset="-122"/>
              </a:rPr>
            </a:br>
            <a:endParaRPr lang="ru-RU" altLang="ru-RU" sz="1600" b="0" dirty="0">
              <a:solidFill>
                <a:srgbClr val="333399"/>
              </a:solidFill>
              <a:effectLst/>
              <a:latin typeface="Candara" panose="020E0502030303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8" name="Рисунок 7" descr="https://avatars.mds.yandex.net/get-zen_doc/1246934/pub_5ce704bf740ccd00b332500e_5ce976b444f2e000b49f5862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3240360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53828"/>
            <a:ext cx="3273653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 latinLnBrk="0">
              <a:lnSpc>
                <a:spcPct val="130000"/>
              </a:lnSpc>
              <a:spcBef>
                <a:spcPts val="750"/>
              </a:spcBef>
              <a:spcAft>
                <a:spcPts val="1425"/>
              </a:spcAft>
              <a:buClr>
                <a:srgbClr val="000000"/>
              </a:buClr>
            </a:pPr>
            <a:r>
              <a:rPr lang="ru-RU" altLang="ru-RU" sz="3200" b="1" dirty="0">
                <a:solidFill>
                  <a:srgbClr val="3333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Стратегия 2023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841" y="2507412"/>
            <a:ext cx="90271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333399"/>
                </a:solidFill>
                <a:latin typeface="Candara" panose="020E0502030303020204" pitchFamily="34" charset="0"/>
                <a:ea typeface="Microsoft YaHei" panose="020B0503020204020204" pitchFamily="34" charset="-122"/>
                <a:cs typeface="Arial" pitchFamily="34" charset="0"/>
              </a:rPr>
              <a:t>Цель: </a:t>
            </a:r>
            <a:r>
              <a:rPr lang="ru-RU" altLang="ru-RU" sz="2400" dirty="0">
                <a:solidFill>
                  <a:srgbClr val="333399"/>
                </a:solidFill>
                <a:latin typeface="Candara" panose="020E0502030303020204" pitchFamily="34" charset="0"/>
                <a:ea typeface="Microsoft YaHei" panose="020B0503020204020204" pitchFamily="34" charset="-122"/>
                <a:cs typeface="Arial" pitchFamily="34" charset="0"/>
              </a:rPr>
              <a:t>создание основ для формирования финансово грамотного поведения населения, как необходимого условия повышения уровня и качества жизни граждан, в том числе за счет использования финансовых продуктов и услуг надлежащего качества.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365104"/>
            <a:ext cx="5198505" cy="224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0466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Классификация игровых технологий при изучении финансовой грамотности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9539" y="1124744"/>
            <a:ext cx="846962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характеру педагогической деятельности и ее целям: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Обучающие (например, оформление договора вклада)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Тренинговые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(например, выбор страховой компании)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Обобщающие (например, разработка долгосрочного финансового плана)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Контролирующие (например, презентация проектов собственного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бизнеса)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характеру игровой методики: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Настольные (например, игра «Не в деньгах счастье»)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Интеллектуальные соревнования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предметно-знаниевые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(например, «Что? Где? Когда?»)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УУД3-ые (например, коммуникативные бои)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Деловые (например, разработка идеальной модели пенсионной системы)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Имитационно-ролевые (взаимодействие с различными финансовыми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организациями в меняющихся условиях): кейс-игра для профильной смены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Станционные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238692"/>
            <a:ext cx="8229600" cy="4638580"/>
          </a:xfrm>
        </p:spPr>
        <p:txBody>
          <a:bodyPr>
            <a:normAutofit/>
          </a:bodyPr>
          <a:lstStyle/>
          <a:p>
            <a:pPr lvl="0" algn="ctr"/>
            <a:r>
              <a:rPr kumimoji="1" lang="ru-RU" alt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800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Классное </a:t>
            </a:r>
            <a:r>
              <a:rPr kumimoji="1" lang="ru-RU" altLang="ru-RU" sz="2800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руководство:</a:t>
            </a:r>
          </a:p>
          <a:p>
            <a:pPr lvl="0" algn="ctr"/>
            <a:r>
              <a:rPr kumimoji="1" lang="ru-RU" alt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-классные часы</a:t>
            </a:r>
          </a:p>
          <a:p>
            <a:pPr marL="457200" lvl="0" indent="-457200" algn="ctr">
              <a:buFontTx/>
              <a:buChar char="-"/>
            </a:pPr>
            <a:r>
              <a:rPr kumimoji="1" lang="ru-RU" alt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с родителями</a:t>
            </a:r>
            <a:endParaRPr kumimoji="1" lang="en-US" altLang="ru-RU" sz="28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kumimoji="1" lang="en-US" alt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1" lang="ru-RU" alt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мини-исследования</a:t>
            </a:r>
          </a:p>
          <a:p>
            <a:pPr marL="457200" lvl="0" indent="-457200" algn="ctr">
              <a:buFontTx/>
              <a:buChar char="-"/>
            </a:pPr>
            <a:r>
              <a:rPr kumimoji="1" lang="ru-RU" alt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</a:p>
          <a:p>
            <a:pPr lvl="0" algn="ctr"/>
            <a:r>
              <a:rPr kumimoji="1" lang="ru-RU" alt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800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Профориентация:</a:t>
            </a:r>
          </a:p>
          <a:p>
            <a:pPr marL="457200" lvl="0" indent="-457200" algn="ctr">
              <a:buFontTx/>
              <a:buChar char="-"/>
            </a:pPr>
            <a:r>
              <a:rPr kumimoji="1" 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экскурсии на предприятия</a:t>
            </a:r>
          </a:p>
          <a:p>
            <a:pPr marL="457200" lvl="0" indent="-457200" algn="ctr">
              <a:buFontTx/>
              <a:buChar char="-"/>
            </a:pPr>
            <a:r>
              <a:rPr kumimoji="1" lang="ru-RU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1" 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еловые игры</a:t>
            </a:r>
            <a:endParaRPr lang="ru-RU" sz="28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2400" y="169178"/>
            <a:ext cx="9144000" cy="1069514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i="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Внеурочная деятельность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9924" y="558924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2"/>
              </a:rPr>
              <a:t>https://niu.ranepa.ru/dopolnitelnoe-obrazovanie/finansovaya-gramotnost/bank-metodicheskikh-razrabotok/</a:t>
            </a:r>
            <a:r>
              <a:rPr lang="ru-RU" dirty="0"/>
              <a:t> Банк методических разработок по финансовой грамотности</a:t>
            </a:r>
          </a:p>
        </p:txBody>
      </p:sp>
      <p:pic>
        <p:nvPicPr>
          <p:cNvPr id="1026" name="Picture 2" descr="https://www.maam.ru/upload/blogs/detsad-1302001-1560367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435" y="4281867"/>
            <a:ext cx="1772734" cy="132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569" y="2077991"/>
            <a:ext cx="2004856" cy="15036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r="14301"/>
          <a:stretch/>
        </p:blipFill>
        <p:spPr>
          <a:xfrm rot="5400000">
            <a:off x="7344208" y="645320"/>
            <a:ext cx="1757000" cy="1568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64817"/>
            <a:ext cx="1656184" cy="1242138"/>
          </a:xfrm>
          <a:prstGeom prst="rect">
            <a:avLst/>
          </a:prstGeom>
        </p:spPr>
      </p:pic>
      <p:pic>
        <p:nvPicPr>
          <p:cNvPr id="8" name="Picture 2" descr="https://www.maam.ru/upload/blogs/detsad-955482-15729520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2" y="256108"/>
            <a:ext cx="1940942" cy="145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fnso.nso.ru/sites/mfnso.nso.ru/wodby_files/files/gallery-news/2020/12/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35" y="2858050"/>
            <a:ext cx="1662281" cy="115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Интернет - ресурсы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5"/>
            <a:ext cx="4284476" cy="2156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hlinkClick r:id="rId3" tooltip="https://fmc.hse.ru/primarySchool"/>
          </p:cNvPr>
          <p:cNvSpPr txBox="1"/>
          <p:nvPr/>
        </p:nvSpPr>
        <p:spPr>
          <a:xfrm>
            <a:off x="467544" y="11967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https://fmc.hse.ru/primarySchool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93604"/>
            <a:ext cx="5829716" cy="2664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00192" y="4891275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https://xn--80aatdhgrb3d.xn--p1ai/site/abilities-kids</a:t>
            </a: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122463"/>
            <a:ext cx="4424586" cy="224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016" y="1381418"/>
            <a:ext cx="431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https://www.fingram39.ru/materials/nachalnaya-shkola/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4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829" y="1124744"/>
            <a:ext cx="4521821" cy="46064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https://xn--e1agfgfdc8ayf.xn--p1ai/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" y="1700808"/>
            <a:ext cx="5137551" cy="252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34" y="4289194"/>
            <a:ext cx="5467090" cy="259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9536" y="350646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https://bobrenok.oc3.ru/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Интернет - ресурсы </a:t>
            </a:r>
          </a:p>
        </p:txBody>
      </p:sp>
    </p:spTree>
    <p:extLst>
      <p:ext uri="{BB962C8B-B14F-4D97-AF65-F5344CB8AC3E}">
        <p14:creationId xmlns:p14="http://schemas.microsoft.com/office/powerpoint/2010/main" val="8088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323528" y="1556792"/>
            <a:ext cx="8820472" cy="36004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представляет собой подготовку </a:t>
            </a:r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дальнейшей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Д.Б. </a:t>
            </a:r>
            <a:r>
              <a:rPr lang="ru-RU" sz="3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инансы для школьников и студенто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" y="-10679"/>
            <a:ext cx="2567230" cy="17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9853" y="429027"/>
            <a:ext cx="6922667" cy="74331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?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организовать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экономическое образование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младших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школьников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791669" y="3786162"/>
            <a:ext cx="2448272" cy="86409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Контекстный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76762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Игровые технологии при обучении финансовой грамотности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9853" y="25211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343754" y="2621418"/>
            <a:ext cx="1972197" cy="10940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6001753" y="2650137"/>
            <a:ext cx="1800200" cy="11982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3786162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Внеурочный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61764" y="4430530"/>
            <a:ext cx="8874732" cy="420986"/>
          </a:xfrm>
          <a:prstGeom prst="rect">
            <a:avLst/>
          </a:prstGeom>
          <a:solidFill>
            <a:srgbClr val="00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38200" marR="0" lvl="0" indent="-8382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Модули рабочей программы воспитания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507489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 урок </a:t>
            </a:r>
            <a:br>
              <a:rPr kumimoji="1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  <a:br>
              <a:rPr kumimoji="1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Классное руководство</a:t>
            </a:r>
            <a:br>
              <a:rPr kumimoji="1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Профориентация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85558"/>
              </p:ext>
            </p:extLst>
          </p:nvPr>
        </p:nvGraphicFramePr>
        <p:xfrm>
          <a:off x="189856" y="793304"/>
          <a:ext cx="8928992" cy="5875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1605344107"/>
                    </a:ext>
                  </a:extLst>
                </a:gridCol>
                <a:gridCol w="8064896">
                  <a:extLst>
                    <a:ext uri="{9D8B030D-6E8A-4147-A177-3AD203B41FA5}">
                      <a16:colId xmlns:a16="http://schemas.microsoft.com/office/drawing/2014/main" val="2973484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5848408"/>
                  </a:ext>
                </a:extLst>
              </a:tr>
              <a:tr h="10850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46464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с единицами измерения стоимости – копейкой, рублем, монетами достоинством в 1, 5, 10 копеек, 1, 5, 10 рублей.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46464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 научиться пересчитывать и отбирать монеты для оплаты какого-либо продукта в пределах 20.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24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46464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Появляются монеты и купюры в пределах 100 р. Учатся переводить рубли в копейки и обратно. Появляется понятие цена товара, количество, стоимость покупки. Учащиеся решают задачи на стоимость товара, оплату товара, получение сдачи. Во 2 классе ведется уже разговор о карманных деньгах, что у ребенка есть какие-то карманные деньги, которые он может тратить, например, на школьные обеды.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553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46464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с денежными знаками: монетами, купюрами в пределах 1000 р., учатся переводить рубли в копейки и обратно. Начинают пользоваться формулой стоимости покупки: цена</a:t>
                      </a:r>
                      <a:r>
                        <a:rPr lang="ru-RU" sz="1600" baseline="0" dirty="0" smtClean="0">
                          <a:solidFill>
                            <a:srgbClr val="46464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∙ </a:t>
                      </a:r>
                      <a:r>
                        <a:rPr lang="ru-RU" sz="1600" dirty="0" smtClean="0">
                          <a:solidFill>
                            <a:srgbClr val="46464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= стоимость. Решают задачи на нахождение цены, количества и стоимости товара. Карманные деньги уже могут быть в пределах 1000 рублей. Ребенок должен хорошо разбираться в ценах на продукты питания, канцелярские товары и т.д.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97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46464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Увеличиваются денежные знаки до 1 000 000 рублей. Учащиеся продолжают учиться переводить рубли в копейки и обратно. С помощью формулы стоимости покупки они решают разные виды задач на нахождение цены, количества и стоимости товара. В 4 классе появляются новые понятия: статья расходов и доходов семьи, семейный бюджет, планирование семейного бюджета.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765366"/>
                  </a:ext>
                </a:extLst>
              </a:tr>
            </a:tbl>
          </a:graphicData>
        </a:graphic>
      </p:graphicFrame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6064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  Математика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</a:rPr>
              <a:t>(УМК «Школа России»)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3953" y="274321"/>
            <a:ext cx="4901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Приём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контекстная задача 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53056"/>
            <a:ext cx="89289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 4 класса Коля П. ездит в школу на автобусе. Цена билета – 20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рублей.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Васи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проездной билет на целый месяц. Его цена – 150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рублей. Сколько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денег Вася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поездке в автобусе, пользуясь проездным билетом? Сколько денег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Вася ежемесячно?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Представьте, что вы зашли в магазин канцтоваров. Перед вами два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ластика  обычный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10 рублей и с изображением мультяшного героя за 20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рублей. Какой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ластик вы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  почтете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купить? Свой ответ поясните.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«Фантастические гипотезы». Как изменится бюджет семьи, если из крана на кухне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лился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апельсиновый сок, если потребность семьи в апельсиновом соке - 2 литра по цене 80 рублей , а потребность воды- 10 литров по цене 18 рублей.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88" y="4292377"/>
            <a:ext cx="3074660" cy="240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25032"/>
            <a:ext cx="5184576" cy="174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0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36004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Прочитай отрывок из текста </a:t>
            </a:r>
            <a:r>
              <a:rPr lang="ru-RU" b="1" dirty="0" smtClean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Похождение рубля» С. </a:t>
            </a:r>
            <a:r>
              <a:rPr lang="ru-RU" b="1" dirty="0" smtClean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Михалкова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ответь на вопросы.</a:t>
            </a:r>
            <a:endParaRPr lang="ru-RU" sz="1800" dirty="0" smtClean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8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Я  </a:t>
            </a: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-  Рубль.  Новенький советский бумажный Рубль.  Родился я  в большом кирпичном  доме,  где  у  каждого  входа  и  выхода  стоят  часовые  и  куда ПОСТОРОННИМ ВХОД СТРОГО ВОСПРЕЩАЕТСЯ!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Не успел я появиться на свет, как попал в общество собратьев-близнецов, похожих на  меня  как  две  капли воды.  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А  через мгновение я  уже лежал в глубоком мягком помещении.  Я не знал тогда,  что  это помещение называется карманом  и  что всю жизнь мне придется переходить из кармана в карман.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Так,   не  успев  даже  попрощаться  со  своими  собратьями,   я  начал самостоятельную жизнь.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настоящий трудовой Рубль!  -  с гордостью думал я.  - Интересно, что меня  ждет впереди?  Что  со  мной будет дальше?  Как  меня будут тратить и, главное, на что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?..»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Прямо из теплого,  уютного кармана рабочей куртки я попал куда-то,  где все  дышало  сыростью и  свежей землей.  Как  я  потом  догадался,  это  был цветочный киоск. Человек, который меня заработал,  хотел доставить радость другим и купил цветы.  Меня начали тратить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!"</a:t>
            </a:r>
            <a:endParaRPr lang="ru-RU" sz="3200" b="1" dirty="0" smtClean="0">
              <a:solidFill>
                <a:srgbClr val="F0932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Литературное чтение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Picture 2" descr="http://img-fotki.yandex.ru/get/5353/136596361.57/0_cba91_336cb691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4581128"/>
            <a:ext cx="2976120" cy="19674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51520" y="4797152"/>
            <a:ext cx="4752528" cy="16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Объясни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выражение « Я настоящий трудовой Рубль»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Перечисли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способы получения трудового рубля: 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Какие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способы получения денег встречаются?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Как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понимаешь выражение « рубль находится в обращении»? </a:t>
            </a:r>
            <a:endParaRPr lang="ru-RU" sz="1400" b="1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Литературное чтение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71635"/>
            <a:ext cx="4091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прием - игровые сценки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483" y="1686669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Зачем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хорошо уметь считать. Что такое деньги?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нигу &amp;quot;Приключения Буратино, или Золотой ключик&amp;quot; Алексей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65" y="1113075"/>
            <a:ext cx="1013265" cy="12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77678" y="230664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хозяйство? Что такое спрос и предложение.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www.deloks.ru/upload/iblock/e5d/dyadya_fedor_pes_i_kot_uspenskiy_e_n_1_fu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8" t="5140" r="17218" b="2965"/>
          <a:stretch/>
        </p:blipFill>
        <p:spPr bwMode="auto">
          <a:xfrm>
            <a:off x="7986246" y="1983864"/>
            <a:ext cx="948371" cy="129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0509" y="2911303"/>
            <a:ext cx="4134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 в семье: «хочу» и «надо»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cdn1.ozone.ru/multimedia/1014899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846" y="2672718"/>
            <a:ext cx="1292030" cy="96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25113" y="3600629"/>
            <a:ext cx="3339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Какие бывают потребности? </a:t>
            </a:r>
            <a:endParaRPr lang="ru-RU" dirty="0"/>
          </a:p>
        </p:txBody>
      </p:sp>
      <p:pic>
        <p:nvPicPr>
          <p:cNvPr id="1032" name="Picture 8" descr="https://slushat-audioskazki.ru/wp-content/uploads/2020/07/16b47eb13a9692e5d2de73d5f8e1d2b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2" y="3378660"/>
            <a:ext cx="927631" cy="11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32128" y="4194641"/>
            <a:ext cx="353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Что такое натуральный обмен. </a:t>
            </a:r>
            <a:endParaRPr lang="ru-RU" dirty="0"/>
          </a:p>
        </p:txBody>
      </p:sp>
      <p:pic>
        <p:nvPicPr>
          <p:cNvPr id="1034" name="Picture 10" descr="https://skazkidlyadetey.ru/wp-content/uploads/2017/10/me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930" y="3751391"/>
            <a:ext cx="1802631" cy="125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639291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Что важнее: заработать много денег или бережно расходовать имеющиеся. </a:t>
            </a:r>
            <a:endParaRPr lang="ru-RU" dirty="0"/>
          </a:p>
        </p:txBody>
      </p:sp>
      <p:pic>
        <p:nvPicPr>
          <p:cNvPr id="1036" name="Picture 12" descr="https://forstudents.minemegashop.ru/pictures/10260559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246" y="5328502"/>
            <a:ext cx="1125171" cy="146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3528" y="5191927"/>
            <a:ext cx="3060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</a:rPr>
              <a:t>Какой должна быть цена? </a:t>
            </a:r>
            <a:endParaRPr lang="ru-RU"/>
          </a:p>
        </p:txBody>
      </p:sp>
      <p:pic>
        <p:nvPicPr>
          <p:cNvPr id="1038" name="Picture 14" descr="https://i.ytimg.com/vi/eY2N6AB2qIs/maxresdefaul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-602" r="31194"/>
          <a:stretch/>
        </p:blipFill>
        <p:spPr bwMode="auto">
          <a:xfrm>
            <a:off x="3524895" y="4799296"/>
            <a:ext cx="1011085" cy="14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0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Заголовок 12"/>
          <p:cNvSpPr>
            <a:spLocks noGrp="1"/>
          </p:cNvSpPr>
          <p:nvPr>
            <p:ph idx="1"/>
          </p:nvPr>
        </p:nvSpPr>
        <p:spPr bwMode="auto">
          <a:xfrm>
            <a:off x="1187624" y="1112978"/>
            <a:ext cx="6624736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25000" lnSpcReduction="2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F0932C"/>
              </a:solidFill>
              <a:latin typeface="Cambri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0932C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Ребусы. Отгадайте названия валют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987824" y="1511942"/>
            <a:ext cx="2438525" cy="1306307"/>
            <a:chOff x="1364023" y="1233734"/>
            <a:chExt cx="4010309" cy="190723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364023" y="1233734"/>
              <a:ext cx="4010309" cy="1907234"/>
            </a:xfrm>
            <a:prstGeom prst="rect">
              <a:avLst/>
            </a:prstGeom>
            <a:solidFill>
              <a:srgbClr val="F7C547"/>
            </a:solidFill>
            <a:ln w="12700" cap="flat" cmpd="sng" algn="ctr">
              <a:solidFill>
                <a:srgbClr val="F7C547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973" y="1368303"/>
              <a:ext cx="3672408" cy="163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8086"/>
            <a:ext cx="2736304" cy="130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988" y="2049636"/>
            <a:ext cx="2496307" cy="1028526"/>
          </a:xfrm>
        </p:spPr>
      </p:pic>
      <p:grpSp>
        <p:nvGrpSpPr>
          <p:cNvPr id="13" name="Группа 11"/>
          <p:cNvGrpSpPr>
            <a:grpSpLocks/>
          </p:cNvGrpSpPr>
          <p:nvPr/>
        </p:nvGrpSpPr>
        <p:grpSpPr bwMode="auto">
          <a:xfrm>
            <a:off x="5562821" y="1772816"/>
            <a:ext cx="3528392" cy="1183025"/>
            <a:chOff x="2488900" y="4523614"/>
            <a:chExt cx="5477720" cy="1929721"/>
          </a:xfrm>
        </p:grpSpPr>
        <p:pic>
          <p:nvPicPr>
            <p:cNvPr id="14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00" y="4523614"/>
              <a:ext cx="5477720" cy="192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306" y="4680541"/>
              <a:ext cx="1101714" cy="155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36" y="4691488"/>
              <a:ext cx="3980270" cy="154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1161964" y="3214251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0932C"/>
                </a:solidFill>
                <a:effectLst/>
                <a:uLnTx/>
                <a:uFillTx/>
                <a:latin typeface="Cambria"/>
                <a:ea typeface="+mj-ea"/>
                <a:cs typeface="Times New Roman" pitchFamily="18" charset="0"/>
              </a:rPr>
              <a:t>Анаграммы. Расшифруйте слова</a:t>
            </a:r>
            <a:endParaRPr kumimoji="0" lang="ru-RU" sz="1200" b="0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3789040"/>
            <a:ext cx="8300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СИПЕНЯ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(ПЕНСИЯ)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ЛАКМЕРА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(РЕКЛАМА)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ПАРТАЛАЗ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(ЗАРПЛАТА)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ОВОДРОГ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(ДОГОВОР)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КАНОЭКОМИ</a:t>
            </a:r>
            <a:r>
              <a:rPr lang="ru-RU" sz="28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(ЭКОНОМИКА)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9" name="Picture 2" descr="http://www.cliparthut.com/clip-arts/346/mystery-clip-art-34664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45" y="3776438"/>
            <a:ext cx="3291239" cy="228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1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606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u="sng" dirty="0">
                <a:solidFill>
                  <a:srgbClr val="F0932C"/>
                </a:solidFill>
                <a:latin typeface="Cambria"/>
                <a:ea typeface="+mj-ea"/>
                <a:cs typeface="+mj-cs"/>
              </a:rPr>
              <a:t>Соедини линиями продолжение пословицы</a:t>
            </a:r>
            <a:endParaRPr lang="ru-RU" u="sng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Прямоугольник 2"/>
          <p:cNvSpPr>
            <a:spLocks noGrp="1" noChangeArrowheads="1"/>
          </p:cNvSpPr>
          <p:nvPr>
            <p:ph idx="10"/>
          </p:nvPr>
        </p:nvSpPr>
        <p:spPr bwMode="auto">
          <a:xfrm>
            <a:off x="467544" y="1659654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Береги 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хлеб для еды,                       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богатый 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вора боится.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Без денег торговать                         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а 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деньги для Беды.                                   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Богатому не спится,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                         как 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без соли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хлебать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Когда деньги говорят,                       </a:t>
            </a: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прокладывает</a:t>
            </a: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.   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                 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Есть грош,                                              </a:t>
            </a: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тогда </a:t>
            </a: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правда молчит...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2400" dirty="0">
              <a:solidFill>
                <a:srgbClr val="303030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Денежка дорожку                                </a:t>
            </a: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так </a:t>
            </a: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будет и </a:t>
            </a: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рожь</a:t>
            </a:r>
            <a:endParaRPr lang="ru-RU" sz="2400" dirty="0">
              <a:solidFill>
                <a:srgbClr val="303030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1188</Words>
  <Application>Microsoft Office PowerPoint</Application>
  <PresentationFormat>Экран (4:3)</PresentationFormat>
  <Paragraphs>179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Microsoft YaHei</vt:lpstr>
      <vt:lpstr>Arial</vt:lpstr>
      <vt:lpstr>Calibri</vt:lpstr>
      <vt:lpstr>Cambria</vt:lpstr>
      <vt:lpstr>Candara</vt:lpstr>
      <vt:lpstr>Georgia</vt:lpstr>
      <vt:lpstr>HY그래픽M</vt:lpstr>
      <vt:lpstr>HY그래픽B</vt:lpstr>
      <vt:lpstr>Symbol</vt:lpstr>
      <vt:lpstr>Times New Roman</vt:lpstr>
      <vt:lpstr>Trebuchet MS</vt:lpstr>
      <vt:lpstr>Wingdings</vt:lpstr>
      <vt:lpstr>Custom Design</vt:lpstr>
      <vt:lpstr>Воздушный поток</vt:lpstr>
      <vt:lpstr>Презентация PowerPoint</vt:lpstr>
      <vt:lpstr>«Национальная стратегия повышения финансовой грамотности 2017-2023 гг.»    </vt:lpstr>
      <vt:lpstr>Презентация PowerPoint</vt:lpstr>
      <vt:lpstr>Презентация PowerPoint</vt:lpstr>
      <vt:lpstr>Презентация PowerPoint</vt:lpstr>
      <vt:lpstr>Презентация PowerPoint</vt:lpstr>
      <vt:lpstr>Урочная деятельность. Литературное чтение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Татьяна</cp:lastModifiedBy>
  <cp:revision>134</cp:revision>
  <dcterms:created xsi:type="dcterms:W3CDTF">2014-04-01T16:35:38Z</dcterms:created>
  <dcterms:modified xsi:type="dcterms:W3CDTF">2022-02-28T05:23:00Z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1676071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