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1" r:id="rId6"/>
    <p:sldId id="260" r:id="rId7"/>
    <p:sldId id="261" r:id="rId8"/>
    <p:sldId id="269" r:id="rId9"/>
    <p:sldId id="270" r:id="rId10"/>
    <p:sldId id="264" r:id="rId11"/>
    <p:sldId id="262" r:id="rId12"/>
    <p:sldId id="263" r:id="rId13"/>
    <p:sldId id="265" r:id="rId14"/>
    <p:sldId id="266" r:id="rId15"/>
    <p:sldId id="267" r:id="rId16"/>
    <p:sldId id="26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8" d="100"/>
          <a:sy n="78" d="100"/>
        </p:scale>
        <p:origin x="-114" y="-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8D10F-F95E-411E-98CF-8276B23229D9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F92C-92A3-4486-917F-AB6AB51730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9307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8D10F-F95E-411E-98CF-8276B23229D9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F92C-92A3-4486-917F-AB6AB51730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2336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8D10F-F95E-411E-98CF-8276B23229D9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F92C-92A3-4486-917F-AB6AB51730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2409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8D10F-F95E-411E-98CF-8276B23229D9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F92C-92A3-4486-917F-AB6AB51730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8394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8D10F-F95E-411E-98CF-8276B23229D9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F92C-92A3-4486-917F-AB6AB51730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4233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8D10F-F95E-411E-98CF-8276B23229D9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F92C-92A3-4486-917F-AB6AB51730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69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8D10F-F95E-411E-98CF-8276B23229D9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F92C-92A3-4486-917F-AB6AB51730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878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8D10F-F95E-411E-98CF-8276B23229D9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F92C-92A3-4486-917F-AB6AB51730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0740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8D10F-F95E-411E-98CF-8276B23229D9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F92C-92A3-4486-917F-AB6AB51730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788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8D10F-F95E-411E-98CF-8276B23229D9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F92C-92A3-4486-917F-AB6AB51730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2128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8D10F-F95E-411E-98CF-8276B23229D9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FF92C-92A3-4486-917F-AB6AB51730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2193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8D10F-F95E-411E-98CF-8276B23229D9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FF92C-92A3-4486-917F-AB6AB51730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4375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50848" y="201237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Финансовая грамотность как фактор экономической социализации школьников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62089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Онлайн ресурсы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17938" y="3285914"/>
            <a:ext cx="9556124" cy="37535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17938" y="1144588"/>
            <a:ext cx="9452020" cy="21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728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Онлайн ресурсы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1004285" y="1555220"/>
            <a:ext cx="10183429" cy="5302780"/>
            <a:chOff x="248458" y="1674002"/>
            <a:chExt cx="6128528" cy="4327793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8458" y="3335309"/>
              <a:ext cx="6128528" cy="2666486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8458" y="1674002"/>
              <a:ext cx="6036432" cy="16613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125930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Онлайн ресурсы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1510048"/>
            <a:ext cx="1064895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925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Кейс-технология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8980" y="1690688"/>
            <a:ext cx="5184820" cy="448627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1.	Какие аргументы за и против покупки машины, приведённые в кейсе, кажутся вам наиболее важными?</a:t>
            </a:r>
          </a:p>
          <a:p>
            <a:r>
              <a:rPr lang="ru-RU" dirty="0" smtClean="0"/>
              <a:t>2.	Какие аргументы не догадался использовать Саша, чтобы переубедить Машу?</a:t>
            </a:r>
          </a:p>
          <a:p>
            <a:r>
              <a:rPr lang="ru-RU" dirty="0" smtClean="0"/>
              <a:t>3.	Какими аргументами можно усилить позицию Маши? Оцените дополнительные расходы, связанные с приобретением и эксплуатацией машины, вдобавок к выплатам по автокредиту.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305" y="1277019"/>
            <a:ext cx="6172200" cy="34671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138" y="4762374"/>
            <a:ext cx="3760408" cy="209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834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952" y="30431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Банк заданий для оценки уровня финансовой грамотности учащихся начальной и основной школы</a:t>
            </a:r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9543" y="1983775"/>
            <a:ext cx="8241431" cy="468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816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Задания ОГЭ по обществознани</a:t>
            </a:r>
            <a:r>
              <a:rPr lang="ru-RU" dirty="0"/>
              <a:t>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9701" y="1571223"/>
            <a:ext cx="10684099" cy="460574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Семену пришло сообщение в социальной сети от его друга Петра: «Привет, Семен! Не выручишь деньгами до вторника? А то баланс на телефоне отрицательный, а срочно надо связаться с родителями. Скинь 500 рублей на номер ***».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чём состоит опасность данной ситуации для личных финансов Семена? Как ему правильно поступить в данной ситуации?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2354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Финансово грамотный гражданин должен: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910" y="1365162"/>
            <a:ext cx="11237890" cy="54928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• следить за состоянием личных финансов;</a:t>
            </a:r>
          </a:p>
          <a:p>
            <a:pPr marL="0" indent="0">
              <a:buNone/>
            </a:pPr>
            <a:r>
              <a:rPr lang="ru-RU" dirty="0" smtClean="0"/>
              <a:t>• планировать свои доходы и расходы;</a:t>
            </a:r>
          </a:p>
          <a:p>
            <a:pPr marL="0" indent="0">
              <a:buNone/>
            </a:pPr>
            <a:r>
              <a:rPr lang="ru-RU" dirty="0" smtClean="0"/>
              <a:t>• формировать долгосрочные сбережения и финансовую «подушку безопасности» для непредвиденных обстоятельств;</a:t>
            </a:r>
          </a:p>
          <a:p>
            <a:pPr marL="0" indent="0">
              <a:buNone/>
            </a:pPr>
            <a:r>
              <a:rPr lang="ru-RU" dirty="0" smtClean="0"/>
              <a:t>• знать, как искать и использовать необходимую финансовую информацию;</a:t>
            </a:r>
          </a:p>
          <a:p>
            <a:pPr marL="0" indent="0">
              <a:buNone/>
            </a:pPr>
            <a:r>
              <a:rPr lang="ru-RU" dirty="0" smtClean="0"/>
              <a:t>• рационально выбирать финансовые услуги;</a:t>
            </a:r>
          </a:p>
          <a:p>
            <a:pPr marL="0" indent="0">
              <a:buNone/>
            </a:pPr>
            <a:r>
              <a:rPr lang="ru-RU" dirty="0" smtClean="0"/>
              <a:t>• «жить по средствам», избегая несоразмерных дохода долгов и неплатежей по ним;</a:t>
            </a:r>
          </a:p>
          <a:p>
            <a:pPr marL="0" indent="0">
              <a:buNone/>
            </a:pPr>
            <a:r>
              <a:rPr lang="ru-RU" dirty="0" smtClean="0"/>
              <a:t>• способен распознавать признаки финансового мошенничества;</a:t>
            </a:r>
          </a:p>
          <a:p>
            <a:pPr marL="0" indent="0">
              <a:buNone/>
            </a:pPr>
            <a:r>
              <a:rPr lang="ru-RU" dirty="0" smtClean="0"/>
              <a:t>• знать о рисках на рынке финансовых услуг;</a:t>
            </a:r>
          </a:p>
          <a:p>
            <a:pPr marL="0" indent="0">
              <a:buNone/>
            </a:pPr>
            <a:r>
              <a:rPr lang="ru-RU" dirty="0" smtClean="0"/>
              <a:t>• вести финансовую подготовку к жизни на пенсии.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365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Экономическая социализация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6823" y="1825625"/>
            <a:ext cx="10696977" cy="474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/>
              <a:t>-часть общей социализации</a:t>
            </a:r>
            <a:r>
              <a:rPr lang="ru-RU" sz="3600" dirty="0"/>
              <a:t>, процесс и результат включения </a:t>
            </a:r>
            <a:r>
              <a:rPr lang="ru-RU" sz="3600" dirty="0" smtClean="0"/>
              <a:t>индивида в </a:t>
            </a:r>
            <a:r>
              <a:rPr lang="ru-RU" sz="3600" dirty="0"/>
              <a:t>систему экономических отношений </a:t>
            </a:r>
            <a:r>
              <a:rPr lang="ru-RU" sz="3600" dirty="0" smtClean="0"/>
              <a:t>общества</a:t>
            </a:r>
          </a:p>
          <a:p>
            <a:pPr marL="0" indent="0" algn="ctr">
              <a:buNone/>
            </a:pPr>
            <a:r>
              <a:rPr lang="ru-RU" sz="3600" b="1" dirty="0" smtClean="0"/>
              <a:t>Включает в себя:</a:t>
            </a:r>
          </a:p>
          <a:p>
            <a:r>
              <a:rPr lang="ru-RU" sz="3600" dirty="0" smtClean="0"/>
              <a:t>усвоение экономического опыта знаний, ролей</a:t>
            </a:r>
          </a:p>
          <a:p>
            <a:r>
              <a:rPr lang="ru-RU" sz="3600" dirty="0" smtClean="0"/>
              <a:t> формирование экономического сознания, мышления, соответствующего экономического поведения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84972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Преподавание финансовой грамотности в МКОУ «Троицкая СОШ № 62»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8048" y="2420065"/>
            <a:ext cx="10515600" cy="435133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35 часов в 7 классах</a:t>
            </a:r>
          </a:p>
          <a:p>
            <a:endParaRPr lang="ru-RU" sz="3200" dirty="0" smtClean="0"/>
          </a:p>
          <a:p>
            <a:r>
              <a:rPr lang="ru-RU" sz="3200" dirty="0" smtClean="0"/>
              <a:t> рабочая программа составлена на основе авторской программы по финансовой грамотности  5—7 классы, авторы программы: Е. А. Вигдорчик, И. В. </a:t>
            </a:r>
            <a:r>
              <a:rPr lang="ru-RU" sz="3200" dirty="0" err="1" smtClean="0"/>
              <a:t>Липсиц</a:t>
            </a:r>
            <a:r>
              <a:rPr lang="ru-RU" sz="3200" dirty="0" smtClean="0"/>
              <a:t>, Ю. Н. </a:t>
            </a:r>
            <a:r>
              <a:rPr lang="ru-RU" sz="3200" dirty="0" err="1" smtClean="0"/>
              <a:t>Корлюгова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428747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Цель и задачи курса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457" y="1532586"/>
            <a:ext cx="11083344" cy="50485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Цель обучения:</a:t>
            </a:r>
          </a:p>
          <a:p>
            <a:r>
              <a:rPr lang="ru-RU" dirty="0" smtClean="0"/>
              <a:t> формирование у учащихся знаний, умений и навыков, необходимых для эффективного управления личными финансами</a:t>
            </a:r>
          </a:p>
          <a:p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Задачи:</a:t>
            </a:r>
          </a:p>
          <a:p>
            <a:r>
              <a:rPr lang="ru-RU" dirty="0" smtClean="0"/>
              <a:t>Формирование активной жизненной позиции, развитие экономического образа мышления, воспитание ответственности и нравственного поведения в области экономических отношений в семье и обществе</a:t>
            </a:r>
          </a:p>
          <a:p>
            <a:r>
              <a:rPr lang="ru-RU" dirty="0" smtClean="0"/>
              <a:t>Приобретение опыта применения полученных знаний и умений для решения элементарных вопросов в области экономики семьи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5121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Личностные результаты изучения предмета </a:t>
            </a:r>
            <a:r>
              <a:rPr lang="ru-RU" dirty="0" smtClean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031" y="1690688"/>
            <a:ext cx="11475076" cy="4838901"/>
          </a:xfrm>
        </p:spPr>
        <p:txBody>
          <a:bodyPr>
            <a:normAutofit/>
          </a:bodyPr>
          <a:lstStyle/>
          <a:p>
            <a:r>
              <a:rPr lang="ru-RU" dirty="0" smtClean="0"/>
              <a:t>умение </a:t>
            </a:r>
            <a:r>
              <a:rPr lang="ru-RU" dirty="0"/>
              <a:t>грамотно распоряжаться деньгами.</a:t>
            </a:r>
          </a:p>
          <a:p>
            <a:r>
              <a:rPr lang="ru-RU" dirty="0" smtClean="0"/>
              <a:t>овладение </a:t>
            </a:r>
            <a:r>
              <a:rPr lang="ru-RU" dirty="0"/>
              <a:t>начальными навыками  адаптации в мире финансовых отношений: сопоставление доходов и расходов;</a:t>
            </a:r>
          </a:p>
          <a:p>
            <a:r>
              <a:rPr lang="ru-RU" dirty="0" smtClean="0"/>
              <a:t>развитие </a:t>
            </a:r>
            <a:r>
              <a:rPr lang="ru-RU" dirty="0"/>
              <a:t>самостоятельности и личной ответственности за свои поступки; планирование собственного бюджета, предложение вариантов собственного заработка;</a:t>
            </a:r>
          </a:p>
          <a:p>
            <a:r>
              <a:rPr lang="ru-RU" dirty="0" smtClean="0"/>
              <a:t>развитие </a:t>
            </a:r>
            <a:r>
              <a:rPr lang="ru-RU" dirty="0"/>
              <a:t>навыков сотрудничества с взрослыми и сверстниками в разных игровых и реальных экономических ситуациях;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69405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Основные содержательные линии курса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•Деньги, их история, виды, функции;</a:t>
            </a:r>
          </a:p>
          <a:p>
            <a:pPr marL="0" indent="0">
              <a:buNone/>
            </a:pPr>
            <a:r>
              <a:rPr lang="ru-RU" dirty="0" smtClean="0"/>
              <a:t>•Семейный бюджет;</a:t>
            </a:r>
          </a:p>
          <a:p>
            <a:pPr marL="0" indent="0">
              <a:buNone/>
            </a:pPr>
            <a:r>
              <a:rPr lang="ru-RU" dirty="0" smtClean="0"/>
              <a:t>•Экономические отношения семьи и государства;</a:t>
            </a:r>
          </a:p>
          <a:p>
            <a:pPr marL="0" indent="0">
              <a:buNone/>
            </a:pPr>
            <a:r>
              <a:rPr lang="ru-RU" dirty="0" smtClean="0"/>
              <a:t>•Семья и финансовый бизнес;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ru-RU" dirty="0"/>
              <a:t>С</a:t>
            </a:r>
            <a:r>
              <a:rPr lang="ru-RU" dirty="0" smtClean="0"/>
              <a:t>обственный бизнес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Освоение содержания опирается на </a:t>
            </a:r>
            <a:r>
              <a:rPr lang="ru-RU" dirty="0" err="1" smtClean="0"/>
              <a:t>межпредметные</a:t>
            </a:r>
            <a:r>
              <a:rPr lang="ru-RU" dirty="0" smtClean="0"/>
              <a:t> связи с курсами истории , обществознания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7896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Методы, используемые в работе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•практические задания  </a:t>
            </a:r>
          </a:p>
          <a:p>
            <a:pPr marL="0" indent="0">
              <a:buNone/>
            </a:pPr>
            <a:r>
              <a:rPr lang="ru-RU" dirty="0" smtClean="0"/>
              <a:t>• бизнес-игры</a:t>
            </a:r>
          </a:p>
          <a:p>
            <a:pPr marL="0" indent="0">
              <a:buNone/>
            </a:pPr>
            <a:r>
              <a:rPr lang="ru-RU" dirty="0" smtClean="0"/>
              <a:t>•проекты</a:t>
            </a:r>
          </a:p>
          <a:p>
            <a:pPr marL="0" indent="0">
              <a:buNone/>
            </a:pPr>
            <a:r>
              <a:rPr lang="ru-RU" dirty="0" smtClean="0"/>
              <a:t>•кейсы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7649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6215" y="991674"/>
            <a:ext cx="11411636" cy="583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95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6694" y="631736"/>
            <a:ext cx="9900500" cy="588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830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449</Words>
  <Application>Microsoft Office PowerPoint</Application>
  <PresentationFormat>Произвольный</PresentationFormat>
  <Paragraphs>58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Финансовая грамотность как фактор экономической социализации школьников</vt:lpstr>
      <vt:lpstr>Экономическая социализация </vt:lpstr>
      <vt:lpstr>Преподавание финансовой грамотности в МКОУ «Троицкая СОШ № 62»</vt:lpstr>
      <vt:lpstr>Цель и задачи курса</vt:lpstr>
      <vt:lpstr>Личностные результаты изучения предмета : </vt:lpstr>
      <vt:lpstr>Основные содержательные линии курса</vt:lpstr>
      <vt:lpstr>Методы, используемые в работе</vt:lpstr>
      <vt:lpstr>Слайд 8</vt:lpstr>
      <vt:lpstr>Слайд 9</vt:lpstr>
      <vt:lpstr>Онлайн ресурсы</vt:lpstr>
      <vt:lpstr>Онлайн ресурсы</vt:lpstr>
      <vt:lpstr>Онлайн ресурсы</vt:lpstr>
      <vt:lpstr>Кейс-технология</vt:lpstr>
      <vt:lpstr>Банк заданий для оценки уровня финансовой грамотности учащихся начальной и основной школы</vt:lpstr>
      <vt:lpstr>Задания ОГЭ по обществознанию</vt:lpstr>
      <vt:lpstr>Финансово грамотный гражданин должен: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Финансовая грамотность как фактор экономической социализации школьников</dc:title>
  <dc:creator>Пользователь</dc:creator>
  <cp:lastModifiedBy>62</cp:lastModifiedBy>
  <cp:revision>9</cp:revision>
  <dcterms:created xsi:type="dcterms:W3CDTF">2022-02-27T09:52:45Z</dcterms:created>
  <dcterms:modified xsi:type="dcterms:W3CDTF">2022-02-28T09:31:31Z</dcterms:modified>
</cp:coreProperties>
</file>