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9" r:id="rId3"/>
    <p:sldId id="257" r:id="rId4"/>
    <p:sldId id="270" r:id="rId5"/>
    <p:sldId id="263" r:id="rId6"/>
    <p:sldId id="264" r:id="rId7"/>
    <p:sldId id="265" r:id="rId8"/>
    <p:sldId id="269" r:id="rId9"/>
    <p:sldId id="272" r:id="rId10"/>
    <p:sldId id="266" r:id="rId11"/>
    <p:sldId id="267" r:id="rId12"/>
    <p:sldId id="273" r:id="rId13"/>
    <p:sldId id="268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15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9;&#1095;&#1080;&#1090;&#1077;&#1083;&#1100;\&#1057;&#1077;&#1084;&#1100;&#1103;\&#1059;&#1088;&#1086;&#1082;&#1080;%20&#1053;&#1054;&#1057;&#1046;,%2011%20&#1082;&#1083;&#1072;&#1089;&#1089;\&#1059;&#1088;&#1086;&#1082;.%20&#1055;&#1072;&#1090;&#1088;&#1080;&#1086;&#1090;&#1080;&#1095;&#1077;&#1089;&#1082;&#1086;&#1077;%20&#1074;&#1086;&#1089;&#1087;&#1080;&#1090;&#1072;&#1085;&#1080;&#1077;%20&#1074;%20&#1089;&#1077;&#1084;&#1100;&#1077;\&#1040;&#1085;&#1076;&#1088;&#1077;&#1081;%20&#1050;&#1086;&#1089;&#1080;&#1085;&#1089;&#1082;&#1080;&#1081;%20-%20&#1056;&#1086;&#1076;&#1080;&#1085;&#1072;%20&#1091;%20&#1085;&#1072;&#1089;%20&#1086;&#1076;&#1085;&#1072;%20-%20&#1084;&#1091;&#1079;.&#1040;&#1085;&#1076;&#1088;&#1077;&#1081;%20&#1050;&#1086;&#1089;&#1080;&#1085;&#1089;&#1082;&#1080;&#1081;,%20&#1089;&#1083;.&#1054;.&#1050;&#1083;&#1080;&#1084;&#1077;&#1085;&#1082;&#1086;&#1074;&#1072;.,%20&#1080;&#1089;&#1087;.&#1040;.&#1054;&#1083;&#1077;&#1096;&#1082;&#1086;%20(+)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2229" y="456364"/>
            <a:ext cx="86360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Патриотическое воспитание в семье</a:t>
            </a:r>
          </a:p>
        </p:txBody>
      </p:sp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3352800" y="1289050"/>
            <a:ext cx="5624513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normAutofit fontScale="97500" lnSpcReduction="10000"/>
          </a:bodyPr>
          <a:lstStyle/>
          <a:p>
            <a:pPr algn="just">
              <a:buClr>
                <a:srgbClr val="FFFFFF"/>
              </a:buClr>
              <a:defRPr/>
            </a:pPr>
            <a:r>
              <a:rPr lang="ru-RU" sz="2200" b="1" kern="0" dirty="0">
                <a:solidFill>
                  <a:schemeClr val="accent1"/>
                </a:solidFill>
                <a:latin typeface="Comic Sans MS" pitchFamily="66" charset="0"/>
                <a:ea typeface="+mj-ea"/>
                <a:cs typeface="Angsana New" pitchFamily="18" charset="-34"/>
              </a:rPr>
              <a:t>Только тот, кто любит, ценит и   уважает накопленное и сохранённое предшествующим поколением, может любить Родину, узнать её, стать подлинным патриотом.</a:t>
            </a:r>
            <a:br>
              <a:rPr lang="ru-RU" sz="2200" kern="0" dirty="0">
                <a:solidFill>
                  <a:schemeClr val="accent1"/>
                </a:solidFill>
                <a:latin typeface="Comic Sans MS" pitchFamily="66" charset="0"/>
                <a:ea typeface="+mj-ea"/>
                <a:cs typeface="Angsana New" pitchFamily="18" charset="-34"/>
              </a:rPr>
            </a:br>
            <a:r>
              <a:rPr lang="ru-RU" sz="2200" kern="0" dirty="0">
                <a:solidFill>
                  <a:schemeClr val="accent1"/>
                </a:solidFill>
                <a:latin typeface="Comic Sans MS" pitchFamily="66" charset="0"/>
                <a:ea typeface="+mj-ea"/>
                <a:cs typeface="Angsana New" pitchFamily="18" charset="-34"/>
              </a:rPr>
              <a:t>                                                </a:t>
            </a:r>
          </a:p>
          <a:p>
            <a:pPr algn="r">
              <a:buClr>
                <a:srgbClr val="FFFFFF"/>
              </a:buClr>
              <a:defRPr/>
            </a:pPr>
            <a:r>
              <a:rPr lang="ru-RU" sz="2200" kern="0" dirty="0">
                <a:solidFill>
                  <a:schemeClr val="accent1"/>
                </a:solidFill>
                <a:latin typeface="Comic Sans MS" pitchFamily="66" charset="0"/>
                <a:ea typeface="+mj-ea"/>
                <a:cs typeface="Angsana New" pitchFamily="18" charset="-34"/>
              </a:rPr>
              <a:t>С. Михалков</a:t>
            </a:r>
            <a:br>
              <a:rPr lang="ru-RU" sz="3200" kern="0" dirty="0">
                <a:solidFill>
                  <a:schemeClr val="accent1"/>
                </a:solidFill>
                <a:latin typeface="+mj-lt"/>
                <a:ea typeface="+mj-ea"/>
                <a:cs typeface="Angsana New" pitchFamily="18" charset="-34"/>
              </a:rPr>
            </a:br>
            <a:r>
              <a:rPr lang="ru-RU" sz="3200" kern="0" dirty="0">
                <a:solidFill>
                  <a:schemeClr val="accent1"/>
                </a:solidFill>
                <a:latin typeface="+mj-lt"/>
                <a:ea typeface="+mj-ea"/>
                <a:cs typeface="Angsana New" pitchFamily="18" charset="-34"/>
              </a:rPr>
              <a:t>                                </a:t>
            </a:r>
          </a:p>
        </p:txBody>
      </p:sp>
      <p:pic>
        <p:nvPicPr>
          <p:cNvPr id="5124" name="Содержимое 3" descr="62345941_1226473770_s_9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48" y="3571876"/>
            <a:ext cx="4189413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Номер слайда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77F1F57-1C65-494E-A65B-A864E69A8285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11" name="Андрей Косинский - Родина у нас одна - муз.Андрей Косинский, сл.О.Клименкова., исп.А.Олешко (+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857884" y="4071942"/>
            <a:ext cx="28575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tx2"/>
                </a:solidFill>
              </a:rPr>
              <a:t>Презентацию подготовила: </a:t>
            </a:r>
          </a:p>
          <a:p>
            <a:r>
              <a:rPr lang="ru-RU" b="1" dirty="0">
                <a:solidFill>
                  <a:schemeClr val="tx2"/>
                </a:solidFill>
              </a:rPr>
              <a:t>учитель начальных классов :Мигуш Любовь Юрьевна</a:t>
            </a:r>
          </a:p>
          <a:p>
            <a:r>
              <a:rPr lang="ru-RU" b="1" dirty="0">
                <a:solidFill>
                  <a:schemeClr val="tx2"/>
                </a:solidFill>
              </a:rPr>
              <a:t> Троицкая СОШ № 62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42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Создание с родителями проекта    о героях своей семьи</a:t>
            </a:r>
            <a:endParaRPr lang="ru-RU" dirty="0"/>
          </a:p>
        </p:txBody>
      </p:sp>
      <p:pic>
        <p:nvPicPr>
          <p:cNvPr id="4" name="Рисунок 3" descr="SL370098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7224" y="1643050"/>
            <a:ext cx="4157165" cy="2974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C:\Users\Хозяин\Downloads\P90318-133526 (1).jpg"/>
          <p:cNvPicPr>
            <a:picLocks noGrp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7752" y="2857496"/>
            <a:ext cx="4071966" cy="3571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Экскурсии к историческим памятникам города</a:t>
            </a:r>
            <a:endParaRPr lang="ru-RU" dirty="0"/>
          </a:p>
        </p:txBody>
      </p:sp>
      <p:pic>
        <p:nvPicPr>
          <p:cNvPr id="6" name="Рисунок 5" descr="F:\Transcend\выпускной\экскурсия в музей\IMG_20181114_213002_026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314" y="2786058"/>
            <a:ext cx="3734084" cy="3220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6" descr="F:\Transcend\выпускной\экскурсия в музей\IMG_20181114_213044_218.jpg"/>
          <p:cNvPicPr>
            <a:picLocks noGrp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10" y="1500174"/>
            <a:ext cx="3910083" cy="3248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Экскурсии в пожарную часть,  знакомство с боевой техникой</a:t>
            </a:r>
            <a:endParaRPr lang="ru-RU" dirty="0"/>
          </a:p>
        </p:txBody>
      </p:sp>
      <p:pic>
        <p:nvPicPr>
          <p:cNvPr id="4" name="Рисунок 5" descr="C:\Users\Ученик 2\Desktop\IMG_399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8662" y="1643050"/>
            <a:ext cx="3117273" cy="2851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6" descr="C:\Users\Ученик 2\Desktop\IMG_397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785938"/>
            <a:ext cx="312102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8" descr="C:\Users\Ученик 2\Desktop\IMG_399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14612" y="4506912"/>
            <a:ext cx="3448050" cy="235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Родительские собрания с «Патриотами нашего города»</a:t>
            </a:r>
            <a:endParaRPr lang="ru-RU" dirty="0"/>
          </a:p>
        </p:txBody>
      </p:sp>
      <p:pic>
        <p:nvPicPr>
          <p:cNvPr id="4" name="Содержимое 3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714488"/>
            <a:ext cx="3786182" cy="3929090"/>
          </a:xfrm>
          <a:prstGeom prst="rect">
            <a:avLst/>
          </a:prstGeom>
          <a:noFill/>
        </p:spPr>
      </p:pic>
      <p:pic>
        <p:nvPicPr>
          <p:cNvPr id="5" name="Содержимое 4" descr="C:\Users\Хозяин\Downloads\IMG_4848 (1).JPG"/>
          <p:cNvPicPr>
            <a:picLocks noGrp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00496" y="1500174"/>
            <a:ext cx="4073236" cy="2689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Хозяин\Downloads\352e5e06-c194-4e57-bc31-a760206fdfc5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058"/>
          <a:stretch>
            <a:fillRect/>
          </a:stretch>
        </p:blipFill>
        <p:spPr bwMode="auto">
          <a:xfrm>
            <a:off x="3786182" y="4415050"/>
            <a:ext cx="4429156" cy="24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 noChangeArrowheads="1"/>
          </p:cNvSpPr>
          <p:nvPr>
            <p:ph type="title"/>
          </p:nvPr>
        </p:nvSpPr>
        <p:spPr>
          <a:xfrm>
            <a:off x="1187450" y="2565400"/>
            <a:ext cx="5472113" cy="302418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b="1" i="1"/>
              <a:t>Всем огромное спасибо!</a:t>
            </a:r>
            <a:br>
              <a:rPr lang="ru-RU" sz="4000" b="1" i="1"/>
            </a:br>
            <a:br>
              <a:rPr lang="ru-RU" sz="4000" b="1" i="1"/>
            </a:br>
            <a:r>
              <a:rPr lang="ru-RU" sz="4000" b="1" i="1"/>
              <a:t>Будьте счастливы в </a:t>
            </a:r>
            <a:br>
              <a:rPr lang="ru-RU" sz="4000" b="1" i="1"/>
            </a:br>
            <a:r>
              <a:rPr lang="ru-RU" sz="4000" b="1" i="1"/>
              <a:t>своих семьях!</a:t>
            </a:r>
            <a:br>
              <a:rPr lang="ru-RU" sz="4000" b="1" i="1"/>
            </a:br>
            <a:br>
              <a:rPr lang="ru-RU" sz="4000" b="1" i="1"/>
            </a:br>
            <a:r>
              <a:rPr lang="ru-RU" sz="4000" b="1" i="1"/>
              <a:t>Берегите себя и своих близких!</a:t>
            </a:r>
          </a:p>
        </p:txBody>
      </p:sp>
      <p:pic>
        <p:nvPicPr>
          <p:cNvPr id="21507" name="Picture 6" descr="i?id=82237588-18-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1428736"/>
            <a:ext cx="2627312" cy="262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188913"/>
            <a:ext cx="7772400" cy="20161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5400" b="1" i="1" dirty="0">
                <a:solidFill>
                  <a:schemeClr val="tx2"/>
                </a:solidFill>
                <a:latin typeface="Arial Black" pitchFamily="34" charset="0"/>
              </a:rPr>
              <a:t>Патриотическое воспитание </a:t>
            </a:r>
            <a:br>
              <a:rPr lang="ru-RU" sz="5400" b="1" i="1" dirty="0">
                <a:solidFill>
                  <a:schemeClr val="tx2"/>
                </a:solidFill>
                <a:latin typeface="Arial Black" pitchFamily="34" charset="0"/>
              </a:rPr>
            </a:br>
            <a:r>
              <a:rPr lang="ru-RU" sz="5400" b="1" i="1" dirty="0">
                <a:solidFill>
                  <a:schemeClr val="tx2"/>
                </a:solidFill>
                <a:latin typeface="Arial Black" pitchFamily="34" charset="0"/>
              </a:rPr>
              <a:t>в семье</a:t>
            </a:r>
          </a:p>
        </p:txBody>
      </p:sp>
      <p:pic>
        <p:nvPicPr>
          <p:cNvPr id="3" name="Рисунок 2" descr="F:\Transcend\выпускной\экскурсия в музей\IMG_20181114_213044_218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729" y="2285992"/>
            <a:ext cx="6143668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0"/>
            <a:ext cx="8229600" cy="5721350"/>
          </a:xfrm>
        </p:spPr>
        <p:txBody>
          <a:bodyPr/>
          <a:lstStyle/>
          <a:p>
            <a:pPr algn="ctr" eaLnBrk="1" hangingPunct="1">
              <a:buFontTx/>
              <a:buNone/>
            </a:pPr>
            <a:endParaRPr lang="ru-RU" dirty="0"/>
          </a:p>
          <a:p>
            <a:pPr algn="ctr" eaLnBrk="1" hangingPunct="1">
              <a:buFontTx/>
              <a:buNone/>
            </a:pPr>
            <a:r>
              <a:rPr lang="ru-RU" sz="4000" b="1" dirty="0">
                <a:solidFill>
                  <a:schemeClr val="tx2"/>
                </a:solidFill>
                <a:latin typeface="AcmeFont" pitchFamily="2" charset="0"/>
              </a:rPr>
              <a:t>Что значит сегодня воспитывать в семье детей убежденными патриотами своей Родины?</a:t>
            </a:r>
          </a:p>
        </p:txBody>
      </p:sp>
      <p:pic>
        <p:nvPicPr>
          <p:cNvPr id="3" name="Рисунок 2" descr="Флаг России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643182"/>
            <a:ext cx="2357438" cy="1571625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4101" name="Рисунок 3" descr="Герб Росси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2714620"/>
            <a:ext cx="190500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Хозяин\Downloads\P90318-134824 (2)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8860" y="3357562"/>
            <a:ext cx="4643470" cy="3286148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Содержимое 3"/>
          <p:cNvSpPr>
            <a:spLocks noGrp="1"/>
          </p:cNvSpPr>
          <p:nvPr>
            <p:ph sz="half" idx="2"/>
          </p:nvPr>
        </p:nvSpPr>
        <p:spPr>
          <a:xfrm>
            <a:off x="276225" y="404813"/>
            <a:ext cx="8431213" cy="3425825"/>
          </a:xfrm>
        </p:spPr>
        <p:txBody>
          <a:bodyPr/>
          <a:lstStyle/>
          <a:p>
            <a:pPr algn="just">
              <a:buFontTx/>
              <a:buNone/>
            </a:pPr>
            <a:r>
              <a:rPr lang="ru-RU" sz="2400" dirty="0"/>
              <a:t>     </a:t>
            </a:r>
            <a:r>
              <a:rPr lang="ru-RU" sz="2400" dirty="0">
                <a:solidFill>
                  <a:schemeClr val="tx2"/>
                </a:solidFill>
              </a:rPr>
              <a:t>Семья – основной институт, где формируются патриотические чувства и сознание будущего гражданина. Первичность контакта родителей с ребенком, его продолжительность превращает семью в ведущий орган, воспитывающий патриота. Именно в семье возникает интерес к культуре, языку, истории своего народа, государства, к его традициям и обычаям, начинает формироваться личность.</a:t>
            </a:r>
          </a:p>
        </p:txBody>
      </p:sp>
      <p:sp>
        <p:nvSpPr>
          <p:cNvPr id="10243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3B221D1-1AB2-4488-B564-5289C9FF541A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10244" name="Picture 6" descr="https://ivan4.ru/upload/medialibrary/779/779078d229409688c0bedc9a7ae819fc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68575" y="3852863"/>
            <a:ext cx="3678238" cy="2547937"/>
          </a:xfr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5792788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2800" b="1" dirty="0">
                <a:solidFill>
                  <a:schemeClr val="tx2"/>
                </a:solidFill>
              </a:rPr>
              <a:t>Семья, в отличие от школы, </a:t>
            </a:r>
          </a:p>
          <a:p>
            <a:pPr algn="ctr" eaLnBrk="1" hangingPunct="1">
              <a:buFontTx/>
              <a:buNone/>
            </a:pPr>
            <a:r>
              <a:rPr lang="ru-RU" sz="2800" b="1" dirty="0">
                <a:solidFill>
                  <a:schemeClr val="tx2"/>
                </a:solidFill>
              </a:rPr>
              <a:t>является специфической сферой (</a:t>
            </a:r>
            <a:r>
              <a:rPr lang="ru-RU" sz="2800" b="1" dirty="0" err="1">
                <a:solidFill>
                  <a:schemeClr val="tx2"/>
                </a:solidFill>
              </a:rPr>
              <a:t>микроколлективом</a:t>
            </a:r>
            <a:r>
              <a:rPr lang="ru-RU" sz="2800" b="1" dirty="0">
                <a:solidFill>
                  <a:schemeClr val="tx2"/>
                </a:solidFill>
              </a:rPr>
              <a:t>), </a:t>
            </a:r>
          </a:p>
          <a:p>
            <a:pPr algn="ctr" eaLnBrk="1" hangingPunct="1">
              <a:buFontTx/>
              <a:buNone/>
            </a:pPr>
            <a:r>
              <a:rPr lang="ru-RU" sz="2800" b="1" dirty="0">
                <a:solidFill>
                  <a:schemeClr val="tx2"/>
                </a:solidFill>
              </a:rPr>
              <a:t>в которой у детей рождаются первоначальные патриотические чувства, воспитывается:</a:t>
            </a:r>
          </a:p>
          <a:p>
            <a:pPr algn="ctr" eaLnBrk="1" hangingPunct="1">
              <a:buFontTx/>
              <a:buNone/>
            </a:pPr>
            <a:endParaRPr lang="ru-RU" sz="2800" b="1" dirty="0">
              <a:solidFill>
                <a:schemeClr val="tx2"/>
              </a:solidFill>
            </a:endParaRPr>
          </a:p>
          <a:p>
            <a:pPr eaLnBrk="1" hangingPunct="1">
              <a:buFont typeface="Wingdings" pitchFamily="2" charset="2"/>
              <a:buChar char="q"/>
            </a:pPr>
            <a:r>
              <a:rPr lang="ru-RU" sz="2800" b="1" dirty="0">
                <a:solidFill>
                  <a:schemeClr val="tx2"/>
                </a:solidFill>
              </a:rPr>
              <a:t>уважение к родителям и родословной семьи, 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ru-RU" sz="2800" b="1" dirty="0">
                <a:solidFill>
                  <a:schemeClr val="tx2"/>
                </a:solidFill>
              </a:rPr>
              <a:t>к ее боевым и трудовым традициям, 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ru-RU" sz="2800" b="1" dirty="0">
                <a:solidFill>
                  <a:schemeClr val="tx2"/>
                </a:solidFill>
              </a:rPr>
              <a:t>любовь к своему дому, деревне, городу, к Родине.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Чтение книг о героях с родителями</a:t>
            </a:r>
          </a:p>
        </p:txBody>
      </p:sp>
      <p:pic>
        <p:nvPicPr>
          <p:cNvPr id="4" name="Содержимое 3" descr="C:\Users\Хозяин\Downloads\P90318-134746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1714488"/>
            <a:ext cx="3977640" cy="3244253"/>
          </a:xfrm>
          <a:prstGeom prst="rect">
            <a:avLst/>
          </a:prstGeom>
          <a:noFill/>
        </p:spPr>
      </p:pic>
      <p:pic>
        <p:nvPicPr>
          <p:cNvPr id="5" name="Рисунок 4" descr="C:\Users\Хозяин\Downloads\P90318-140156 (1)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9124" y="3286124"/>
            <a:ext cx="4091274" cy="3364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Экскурсии: в краеведческий музей и музей легендарного разведчика Н.И.Кузнецова</a:t>
            </a:r>
            <a:endParaRPr lang="ru-RU" dirty="0"/>
          </a:p>
        </p:txBody>
      </p:sp>
      <p:pic>
        <p:nvPicPr>
          <p:cNvPr id="4" name="Содержимое 3" descr="C:\Users\Хозяин\Desktop\мои документы\мы на турслете\SDC11854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1785926"/>
            <a:ext cx="4081549" cy="2626822"/>
          </a:xfrm>
          <a:prstGeom prst="rect">
            <a:avLst/>
          </a:prstGeom>
          <a:noFill/>
        </p:spPr>
      </p:pic>
      <p:pic>
        <p:nvPicPr>
          <p:cNvPr id="5" name="Рисунок 4" descr="C:\Users\Admin\Desktop\Camera Roll\WP_20151208_12_07_22_Pro - копия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428740" y="4357682"/>
            <a:ext cx="221455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Хозяин\Downloads\P81114-130039 (1)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314" y="1785927"/>
            <a:ext cx="385765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7" descr="C:\Users\Ученик 2\Desktop\IMG_3048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314" y="4429132"/>
            <a:ext cx="3929090" cy="2214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Фольклорные праздники</a:t>
            </a:r>
            <a:endParaRPr lang="ru-RU" dirty="0"/>
          </a:p>
        </p:txBody>
      </p:sp>
      <p:pic>
        <p:nvPicPr>
          <p:cNvPr id="5" name="Содержимое 4" descr="C:\Users\6EA9~1\AppData\Local\Temp\Rar$DIa0.855\IMG_20170222_111545[1]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48" y="1357298"/>
            <a:ext cx="3733683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Ученик 2\Desktop\06bf86a6-c545-4ae5-b432-a175af57326f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7224" y="4071942"/>
            <a:ext cx="3627438" cy="2428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5" descr="C:\Users\Ученик 2\Downloads\d5dd387c-92a5-4c9c-9830-db72be27448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628" y="1357298"/>
            <a:ext cx="3643338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5" descr="C:\Users\Хозяин\Downloads\15454599-7bb0-40e9-9b44-f364d9be1049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7753" y="4000504"/>
            <a:ext cx="3786214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Воспитание любви к природе родного края!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4" name="Содержимое 3" descr="C:\Users\Хозяин\Downloads\P70914-105857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49" y="1600201"/>
            <a:ext cx="3500462" cy="2757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Хозяин\Downloads\73daf950-b482-4ad2-9106-a5990c49f7da (1)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7686" y="2000240"/>
            <a:ext cx="4162558" cy="2960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Хозяин\Downloads\P90322-141735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786" y="4643446"/>
            <a:ext cx="321471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337</Words>
  <Application>Microsoft Office PowerPoint</Application>
  <PresentationFormat>Экран (4:3)</PresentationFormat>
  <Paragraphs>28</Paragraphs>
  <Slides>14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AcmeFont</vt:lpstr>
      <vt:lpstr>Arial</vt:lpstr>
      <vt:lpstr>Arial Black</vt:lpstr>
      <vt:lpstr>Calibri</vt:lpstr>
      <vt:lpstr>Comic Sans MS</vt:lpstr>
      <vt:lpstr>Wingdings</vt:lpstr>
      <vt:lpstr>Тема Office</vt:lpstr>
      <vt:lpstr>Презентация PowerPoint</vt:lpstr>
      <vt:lpstr>Патриотическое воспитание  в семье</vt:lpstr>
      <vt:lpstr>Презентация PowerPoint</vt:lpstr>
      <vt:lpstr>Презентация PowerPoint</vt:lpstr>
      <vt:lpstr>Презентация PowerPoint</vt:lpstr>
      <vt:lpstr>Чтение книг о героях с родителями</vt:lpstr>
      <vt:lpstr>Экскурсии: в краеведческий музей и музей легендарного разведчика Н.И.Кузнецова</vt:lpstr>
      <vt:lpstr>Фольклорные праздники</vt:lpstr>
      <vt:lpstr>Воспитание любви к природе родного края!</vt:lpstr>
      <vt:lpstr>Создание с родителями проекта    о героях своей семьи</vt:lpstr>
      <vt:lpstr>Экскурсии к историческим памятникам города</vt:lpstr>
      <vt:lpstr>Экскурсии в пожарную часть,  знакомство с боевой техникой</vt:lpstr>
      <vt:lpstr>Родительские собрания с «Патриотами нашего города»</vt:lpstr>
      <vt:lpstr>Всем огромное спасибо!  Будьте счастливы в  своих семьях!  Берегите себя и своих близких!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Патриотическое воспитание  в семье</dc:title>
  <dc:creator>Хозяин</dc:creator>
  <cp:lastModifiedBy>vladimir.marin@dnevnik.ru</cp:lastModifiedBy>
  <cp:revision>26</cp:revision>
  <dcterms:created xsi:type="dcterms:W3CDTF">2019-12-10T13:43:09Z</dcterms:created>
  <dcterms:modified xsi:type="dcterms:W3CDTF">2020-01-23T15:24:50Z</dcterms:modified>
</cp:coreProperties>
</file>