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68" r:id="rId1"/>
  </p:sldMasterIdLst>
  <p:notesMasterIdLst>
    <p:notesMasterId r:id="rId23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6" r:id="rId14"/>
    <p:sldId id="268" r:id="rId15"/>
    <p:sldId id="270" r:id="rId16"/>
    <p:sldId id="271" r:id="rId17"/>
    <p:sldId id="272" r:id="rId18"/>
    <p:sldId id="273" r:id="rId19"/>
    <p:sldId id="277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42624-8B7E-481E-B413-844DA86D4CA0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9A815-BB2C-49EE-B162-D6F6C59E11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247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9A815-BB2C-49EE-B162-D6F6C59E119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368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9A815-BB2C-49EE-B162-D6F6C59E119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20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8C4FF4-6EE1-4A76-9B8F-B2F594D6C874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7A747-1B53-4B3F-B8D2-D8AB0E1281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52DDE1-E9F2-4B50-AB95-1A36B28481DE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87BA6C-DE82-4922-A007-5CB817EE4E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011FA9-72D4-4D0D-AA04-5200C8F96D1C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CBFCBB-F7D8-4AD9-B5F9-93687358CA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18AA105-3B9A-485F-A7BD-B3B1C1BFF994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17202-91A5-4841-8837-12B3422A9C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03E727-7E97-4B76-A273-97C117DFD6DE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F140D1-42AB-456C-B3EB-2E58162D29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2FDA9A-A9AF-4522-BA4E-959710ABA8F2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C4C3DF-49FF-4AA4-A1AB-8615103FAE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1C31E6-6AC6-4E62-806B-D0CB1E8C6262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B0E188-B191-46AC-99B7-5113417AE6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E59BE0-226E-4980-AAF5-F1A9DF7C7AE8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D8319C-EFFD-43A6-A723-9E31BBA50F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94FB44-2B3A-4EA5-B708-4FEB9F41BBF1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C51498-F984-481A-8E8C-4DDFA9BC91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4BD201-5F9C-4593-BEFD-74C971F0B552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2E6F0-797A-404D-B2F0-96032D2C16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7A3035-02C7-4538-A480-C6887B19F5A6}" type="datetimeFigureOut">
              <a:rPr lang="ru-RU" smtClean="0"/>
              <a:pPr>
                <a:defRPr/>
              </a:pPr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18664C-3B03-4311-A452-8E87A1DF2E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EFB1960-D493-4F5A-A6CD-779CA5528ECA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DD08E1E-61B3-495E-BB65-18256C663818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 descr="Рисунок2.png"/>
          <p:cNvPicPr>
            <a:picLocks noChangeAspect="1"/>
          </p:cNvPicPr>
          <p:nvPr userDrawn="1"/>
        </p:nvPicPr>
        <p:blipFill>
          <a:blip r:embed="rId13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2" name="Прямоугольник 11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07503" y="4885783"/>
            <a:ext cx="8716496" cy="688475"/>
            <a:chOff x="995305" y="2146448"/>
            <a:chExt cx="7285788" cy="335792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995305" y="2146448"/>
              <a:ext cx="7285788" cy="1152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4191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51440" y="0"/>
            <a:ext cx="8087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 smtClean="0"/>
              <a:t>Экстремизму </a:t>
            </a:r>
            <a:r>
              <a:rPr lang="ru-RU" sz="3600" b="1" dirty="0"/>
              <a:t>и </a:t>
            </a:r>
            <a:r>
              <a:rPr lang="ru-RU" sz="3600" b="1" dirty="0" smtClean="0"/>
              <a:t>терроризму-НЕТ!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9" y="646331"/>
            <a:ext cx="8491190" cy="515893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-33512"/>
            <a:ext cx="9036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Теперь</a:t>
            </a:r>
            <a:r>
              <a:rPr lang="ru-RU" sz="2400" b="1" i="1" dirty="0"/>
              <a:t>, когда мы научились летать по воздуху, как птицы, плавать под водой, как рыбы, нам не хватает только одного: научиться жить на земле, как </a:t>
            </a:r>
            <a:r>
              <a:rPr lang="ru-RU" sz="2400" b="1" i="1" dirty="0" smtClean="0"/>
              <a:t>люди.                          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                                                                                                Бернард Шоу</a:t>
            </a:r>
            <a:endParaRPr lang="ru-RU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99056"/>
            <a:ext cx="6734522" cy="51121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7157" y="476672"/>
            <a:ext cx="8358247" cy="3984797"/>
            <a:chOff x="607488" y="1784089"/>
            <a:chExt cx="7925326" cy="4749407"/>
          </a:xfrm>
        </p:grpSpPr>
        <p:grpSp>
          <p:nvGrpSpPr>
            <p:cNvPr id="3" name="Группа 1"/>
            <p:cNvGrpSpPr>
              <a:grpSpLocks/>
            </p:cNvGrpSpPr>
            <p:nvPr/>
          </p:nvGrpSpPr>
          <p:grpSpPr bwMode="auto">
            <a:xfrm>
              <a:off x="607488" y="1784089"/>
              <a:ext cx="7925326" cy="4046221"/>
              <a:chOff x="607288" y="-265344"/>
              <a:chExt cx="7925152" cy="5057990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07288" y="-265344"/>
                <a:ext cx="7925152" cy="550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endParaRPr lang="ru-RU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Прямоугольник 3"/>
              <p:cNvSpPr>
                <a:spLocks noChangeArrowheads="1"/>
              </p:cNvSpPr>
              <p:nvPr/>
            </p:nvSpPr>
            <p:spPr bwMode="auto">
              <a:xfrm>
                <a:off x="2699547" y="4196516"/>
                <a:ext cx="3628503" cy="596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endParaRPr lang="ru-RU" sz="2000" b="1" dirty="0">
                  <a:solidFill>
                    <a:prstClr val="black"/>
                  </a:solidFill>
                  <a:latin typeface="Monotype Corsiva" pitchFamily="66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411760" y="6093296"/>
              <a:ext cx="175163" cy="440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8" y="159643"/>
            <a:ext cx="8938083" cy="6299342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5"/>
            <a:ext cx="9144000" cy="685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3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155509" y="32284"/>
            <a:ext cx="8880987" cy="644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2" y="116632"/>
            <a:ext cx="9144000" cy="135255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108264"/>
              </p:ext>
            </p:extLst>
          </p:nvPr>
        </p:nvGraphicFramePr>
        <p:xfrm>
          <a:off x="532731" y="8325544"/>
          <a:ext cx="8640960" cy="6798528"/>
        </p:xfrm>
        <a:graphic>
          <a:graphicData uri="http://schemas.openxmlformats.org/drawingml/2006/table">
            <a:tbl>
              <a:tblPr/>
              <a:tblGrid>
                <a:gridCol w="8640960"/>
              </a:tblGrid>
              <a:tr h="6798528"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Религиозный экстремизм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проявляется 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в крайней нетерпимости к представителям различных конфессий либо противоборстве внутри одной конфессии (</a:t>
                      </a:r>
                      <a:r>
                        <a:rPr lang="ru-RU" sz="1200" dirty="0" err="1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внутриконфессиональный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 и межконфессиональный экстремизм) и зачастую используется в политических целях, в борьбе религиозных организаций против светского государства или за утверждение власти представителей одной из </a:t>
                      </a:r>
                      <a:r>
                        <a:rPr lang="ru-RU" sz="1200" dirty="0" err="1" smtClean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конфесси</a:t>
                      </a:r>
                      <a:r>
                        <a:rPr lang="ru-RU" sz="1200" dirty="0" smtClean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ru-RU" sz="1200" dirty="0" smtClean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</a:b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П</a:t>
                      </a:r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олитический </a:t>
                      </a:r>
                      <a:r>
                        <a:rPr lang="ru-RU" sz="1200" b="1" i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экстремизм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означает незаконную деятельность политических партий и движений, а также должностных лиц и рядовых граждан, направленную на насильственное изменение существующего государственного строя, уничтожение существующих государственных структур и установление диктатуры тоталитарного порядка, разжигание национальной и социальной вражды.</a:t>
                      </a:r>
                    </a:p>
                    <a:p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Националистический </a:t>
                      </a:r>
                      <a:r>
                        <a:rPr lang="ru-RU" sz="1200" b="1" i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экстремизм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 выражается в утверждении превосходства и исключительности определенной нации или расы и направлен на разжигание национальной нетерпимости, дискриминацию в отношении представителей иных народов.</a:t>
                      </a:r>
                    </a:p>
                    <a:p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</a:t>
                      </a:r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кономический </a:t>
                      </a:r>
                      <a:r>
                        <a:rPr lang="ru-RU" sz="1200" b="1" i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экстремизм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направлен на устранение конкуренции в предпринимательской деятельности путем криминальных насильственных действий преступных групп, оказания давления,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устрашения, бандитских нападений на конкурентов.</a:t>
                      </a:r>
                    </a:p>
                    <a:p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Этнический</a:t>
                      </a: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экстремизм </a:t>
                      </a:r>
                      <a:r>
                        <a:rPr lang="ru-RU" sz="1200" dirty="0" smtClean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ориентирован 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на изоляционизм, отвержение достижений других культур и проявляется в пропаганде насилия, жестокости, уничтожении исторических памятников, являющихся национальным достоянием и других крайних действиях.</a:t>
                      </a:r>
                    </a:p>
                    <a:p>
                      <a:r>
                        <a:rPr lang="ru-RU" sz="1200" i="1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Экстремизм в области экологических отношений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 выступает против эффективной государственной природоохранительной политики и научно-технического прогресса.</a:t>
                      </a:r>
                    </a:p>
                    <a:p>
                      <a:r>
                        <a:rPr lang="ru-RU" sz="1200" i="1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Технологический экстремизм</a:t>
                      </a:r>
                      <a:r>
                        <a:rPr lang="ru-RU" sz="1200" dirty="0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 направлен на использование или угрозу использования ядерного, химического или бактериологического оружия, радиоактивных и высокотоксичных химических и биологических веществ, а также захват ядерных или иных промышленных объектов, представляющих повышенную опасность для жизни и здоровья людей, ради достижения политических целей и </a:t>
                      </a:r>
                      <a:r>
                        <a:rPr lang="ru-RU" sz="1200" dirty="0" err="1">
                          <a:solidFill>
                            <a:srgbClr val="333333"/>
                          </a:solidFill>
                          <a:effectLst/>
                          <a:latin typeface="arial"/>
                        </a:rPr>
                        <a:t>др</a:t>
                      </a:r>
                      <a:endParaRPr lang="ru-RU" sz="1200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498850" y="52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0834" y="1412776"/>
            <a:ext cx="894767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1.Экстремизм </a:t>
            </a:r>
            <a:r>
              <a:rPr lang="ru-RU" sz="1400" b="1" dirty="0"/>
              <a:t>политический</a:t>
            </a:r>
            <a:r>
              <a:rPr lang="ru-RU" sz="1400" dirty="0"/>
              <a:t> представляет собой деятельность общественных объединений, иных организаций, должностных лиц и граждан, направленная на насильственное изменение конституционного строя, разжигание социальной, расовой, национальной или религиозной розни, иное применение насилия для достижения политических целей, а также публичные призывы к совершению противоправных действий.</a:t>
            </a:r>
            <a:endParaRPr lang="ru-RU" sz="1400" b="1" dirty="0" smtClean="0"/>
          </a:p>
          <a:p>
            <a:endParaRPr lang="ru-RU" sz="1400" b="1" dirty="0" smtClean="0"/>
          </a:p>
          <a:p>
            <a:r>
              <a:rPr lang="ru-RU" sz="1400" b="1" dirty="0" smtClean="0"/>
              <a:t>2.Религиозный</a:t>
            </a:r>
            <a:r>
              <a:rPr lang="ru-RU" sz="1400" dirty="0" smtClean="0"/>
              <a:t> </a:t>
            </a:r>
            <a:r>
              <a:rPr lang="ru-RU" sz="1400" b="1" dirty="0"/>
              <a:t>экстремизм</a:t>
            </a:r>
            <a:r>
              <a:rPr lang="ru-RU" sz="1400" dirty="0"/>
              <a:t> определяется как приверженность к крайним религиозным взглядам и методам действий по достижению своих религиозных целей. Он характеризуется фанатизмом, приверженностью к крайним вероучениям, возбуждением религиозной вражды и пропаганда неполноценности граждан по признаку их отношения к религии, нетерпимостью к представителям других конфессий и т.п.</a:t>
            </a:r>
            <a:r>
              <a:rPr lang="ru-RU" sz="1400" dirty="0">
                <a:solidFill>
                  <a:srgbClr val="333333"/>
                </a:solidFill>
                <a:latin typeface="arial"/>
              </a:rPr>
              <a:t/>
            </a:r>
            <a:br>
              <a:rPr lang="ru-RU" sz="1400" dirty="0">
                <a:solidFill>
                  <a:srgbClr val="333333"/>
                </a:solidFill>
                <a:latin typeface="arial"/>
              </a:rPr>
            </a:br>
            <a:endParaRPr lang="ru-RU" sz="1400" dirty="0" smtClean="0">
              <a:solidFill>
                <a:srgbClr val="333333"/>
              </a:solidFill>
              <a:latin typeface="arial"/>
            </a:endParaRPr>
          </a:p>
          <a:p>
            <a:r>
              <a:rPr lang="ru-RU" sz="1400" dirty="0" smtClean="0">
                <a:solidFill>
                  <a:srgbClr val="333333"/>
                </a:solidFill>
                <a:latin typeface="arial"/>
              </a:rPr>
              <a:t>3.</a:t>
            </a:r>
            <a:r>
              <a:rPr lang="ru-RU" sz="1400" b="1" dirty="0" smtClean="0"/>
              <a:t>Этнический </a:t>
            </a:r>
            <a:r>
              <a:rPr lang="ru-RU" sz="1400" b="1" dirty="0"/>
              <a:t>экстремизм</a:t>
            </a:r>
            <a:r>
              <a:rPr lang="ru-RU" sz="1400" dirty="0"/>
              <a:t>  в своей сущности связан с такой категорией, как национализм, который трактуется как реакционная идеология, состоящая в проповеди национальной исключительности и национального превосходства. Национализм может выступать как в форме разжигания национальной розни между национальностями и народностями одной страны, так и в форме натравливания народа одной страны на народ другой</a:t>
            </a:r>
            <a:r>
              <a:rPr lang="ru-RU" sz="1400" dirty="0" smtClean="0"/>
              <a:t>.</a:t>
            </a:r>
            <a:br>
              <a:rPr lang="ru-RU" sz="1400" dirty="0" smtClean="0"/>
            </a:br>
            <a:endParaRPr lang="ru-RU" sz="1400" dirty="0" smtClean="0"/>
          </a:p>
          <a:p>
            <a:r>
              <a:rPr lang="ru-RU" sz="1400" dirty="0" smtClean="0"/>
              <a:t>4.</a:t>
            </a:r>
            <a:r>
              <a:rPr lang="ru-RU" sz="1400" b="1" dirty="0" smtClean="0"/>
              <a:t>Националистический </a:t>
            </a:r>
            <a:r>
              <a:rPr lang="ru-RU" sz="1400" b="1" dirty="0"/>
              <a:t>экстремизм </a:t>
            </a:r>
            <a:r>
              <a:rPr lang="ru-RU" sz="1400" dirty="0"/>
              <a:t> направлен на подрыв конституционных принципов государственной национальной политики, ущемление прав граждан в связи с национальной принадлежностью, разжигание национальной розни, на дискредитацию должностных лиц по национальному признаку и т.п</a:t>
            </a:r>
            <a:r>
              <a:rPr lang="ru-RU" sz="1400" dirty="0" smtClean="0"/>
              <a:t>.</a:t>
            </a:r>
            <a:endParaRPr lang="ru-RU" sz="1400" dirty="0" smtClean="0">
              <a:solidFill>
                <a:srgbClr val="33333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029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8" y="44624"/>
            <a:ext cx="8810119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8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4101"/>
            <a:ext cx="892899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7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385" y="1280656"/>
            <a:ext cx="9036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настоящее время экстремизм приобретает всё более разнообразные формы и угрожающие масштабы.</a:t>
            </a:r>
            <a:br>
              <a:rPr lang="ru-RU" sz="2000" dirty="0"/>
            </a:br>
            <a:r>
              <a:rPr lang="ru-RU" sz="2000" dirty="0"/>
              <a:t>Средства массовой информации пестрят заголовками, напоминающими сводки с полей  сражений. На самом деле так оно и есть: терроризм уже давно объявил войну миру. Понятия теракт, террорист-смертник, пояс шахида, захват заложников и т.д. стали неотъемлемой частью современного мира. Часто жертвами терроризма становятся невинные люди, среди которых есть и дети.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0" y="593"/>
            <a:ext cx="9037004" cy="12651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35" y="3821087"/>
            <a:ext cx="8818346" cy="258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0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3264"/>
            <a:ext cx="889248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8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242"/>
            <a:ext cx="9144000" cy="645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6656"/>
            <a:ext cx="9036496" cy="641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6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863855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458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08" y="116632"/>
            <a:ext cx="892899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9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8928992" cy="618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9" y="44624"/>
            <a:ext cx="9036496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8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9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47" y="44624"/>
            <a:ext cx="8953053" cy="33590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86154"/>
            <a:ext cx="8953053" cy="292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9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72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" y="0"/>
            <a:ext cx="9036496" cy="636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0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70" y="439341"/>
            <a:ext cx="878497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0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952</TotalTime>
  <Words>190</Words>
  <Application>Microsoft Office PowerPoint</Application>
  <PresentationFormat>Экран (4:3)</PresentationFormat>
  <Paragraphs>16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Arial</vt:lpstr>
      <vt:lpstr>Calibri</vt:lpstr>
      <vt:lpstr>Georgia</vt:lpstr>
      <vt:lpstr>Monotype Corsiva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35</cp:revision>
  <dcterms:created xsi:type="dcterms:W3CDTF">2014-06-24T15:51:35Z</dcterms:created>
  <dcterms:modified xsi:type="dcterms:W3CDTF">2021-12-05T16:02:18Z</dcterms:modified>
</cp:coreProperties>
</file>