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D7EE2-B4E3-467F-9B14-E54BFE0A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8B72-C7B1-4F83-84AB-1F4E35A7ED9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E709-C981-4388-BF83-7009B959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9F4B1-7D4E-4B2C-B408-B17830F3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CBA5-DD1E-46F9-A18B-31CC7355E8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4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8725-AC96-4718-8687-45CE3D51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3909-69E8-43E3-8D4C-13D72353A83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539C8-B4B0-4777-8E4D-F0A67C56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E3B89-94A4-4E4D-BA2C-7656981F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8AD6-1BA2-4875-9115-FE0E7FD840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589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DCB-C6BE-4A46-A999-FA82842D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CA52-6950-464C-B180-E40718E6802A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81E6-EFC9-43B5-8EE1-539D7DAF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47645-F81B-4CAF-B337-DAAD64D6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544B-57FA-41CD-B66F-93AE173C10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18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62E51-B24A-476E-822B-A726A24F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3E32-F940-4F6A-AFB7-C2637A17C46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DC82F-20F1-403B-B3FC-4B55221D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D8D1-471C-4E5C-93A1-99E681E8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18D7-A90A-4E6E-92B4-C2158CA133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59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092B-66A7-4D08-BE91-59242A75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2477-A9FE-4B1C-80CE-0E05473F4AF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40845-C94D-48B7-B6F3-EABB79E2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F07AB-B800-42EB-8FD6-16F51161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E77B-2B6C-4690-9B14-5768CA0C77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60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CB3314-A600-46EF-B429-6A776E36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F63-021D-4F65-8601-09193A590FD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9D4100-E568-4586-8A77-450643F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ED42FA-4B08-4E87-B87C-C2A44B42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CAD7-7BBA-44A1-9B0D-07580FF107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281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9ADEE9-CE12-4751-BFB2-072925D6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4387-0EFF-4862-AF9E-5C623ED712F1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95EB89-3B59-4C03-85C8-2142849E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63AEA1-06EE-4EEA-B1AA-B32A4919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6987-AF67-4027-B1A0-8465115E2A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46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043A3-69D5-4ED6-81DC-42156647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81F7-0D1B-49A7-858F-66CC6C2425FC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911505-919D-437C-8FC2-E228E554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A32EDF-134D-498B-933C-2CBCDF9D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9ABA-02B6-4D27-A746-40BC824420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07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CE74FB-2366-4DB8-BF04-7CB356BF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1BCC-8B37-4F15-8D3E-6F88C63080C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E3A4D8-6511-4140-888B-5594603B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78BB39-4E72-474C-8DA5-0EB2AA7A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CF70-2504-4046-9726-BD323855AA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506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6A834-A34B-4F2F-A126-1FF0DF2F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BFF6-D42C-4678-9C9E-4DF24F6B1B5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C6E11-7F83-49D8-A920-102A45C4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4C3BF2-D8B1-4F0D-AD60-E2BF36AA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9098-BA62-4E94-993F-940FCA1116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856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0E973-9448-471B-8CD8-8DB4CFB6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2C41-CE0D-4186-B82A-0B4D61478FF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928E65-18B5-44BD-B0AF-BF8D3E36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F21FE-60CF-4075-A876-64CBDFFB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26A6-5438-4516-950C-FE63470BA6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212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38205B-08F9-40A1-B727-12E54050F1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97C80A-A139-4748-A2EF-8E5DE65C27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388C-FF59-4FF2-9768-43F297C60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D3088-FE19-4C6A-A620-7BFEFCDD9CD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3EC09-0CD7-41D6-B42F-92EB25D68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84EC0-41F9-4612-9E88-575D1BA7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D806A0-318C-4544-A104-5AE3291BC1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9D1C9-FCF7-4ECE-8E75-58A5E574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62200"/>
            <a:ext cx="87630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методический семинар   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учителей начальных классов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«ПАТРИОТИЗМ НАЧИНАЕТСЯ С ДЕТСТВА»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опыта работы учителей начальных классов  МКОУ «Троицкая СОШ № 62»)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0B6CE1F-3B3A-4D57-87A2-4C167F00F28C}"/>
              </a:ext>
            </a:extLst>
          </p:cNvPr>
          <p:cNvSpPr txBox="1">
            <a:spLocks/>
          </p:cNvSpPr>
          <p:nvPr/>
        </p:nvSpPr>
        <p:spPr>
          <a:xfrm>
            <a:off x="457200" y="472440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Руководитель ШМО учителей начальных классов: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Т.В.Гуринская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4BE141-606D-44FD-9833-7B6C17575E64}"/>
              </a:ext>
            </a:extLst>
          </p:cNvPr>
          <p:cNvSpPr txBox="1">
            <a:spLocks/>
          </p:cNvSpPr>
          <p:nvPr/>
        </p:nvSpPr>
        <p:spPr>
          <a:xfrm>
            <a:off x="533400" y="5791200"/>
            <a:ext cx="8229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2019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9B9C443-04A1-43A4-9633-EF60973E7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693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Черноусова Наталия Ивановна,  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B9BBAD-8AA7-422D-A1B7-29A14839987B}"/>
              </a:ext>
            </a:extLst>
          </p:cNvPr>
          <p:cNvSpPr/>
          <p:nvPr/>
        </p:nvSpPr>
        <p:spPr>
          <a:xfrm>
            <a:off x="1828800" y="0"/>
            <a:ext cx="5410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Рисунок 22" descr="http://tschool-62.ucoz.ru/nach_school/chernousova_n.i.jpg">
            <a:extLst>
              <a:ext uri="{FF2B5EF4-FFF2-40B4-BE49-F238E27FC236}">
                <a16:creationId xmlns:a16="http://schemas.microsoft.com/office/drawing/2014/main" id="{3D557FF6-C091-475D-A38B-AD8CA661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286000" cy="342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Прямоугольник 5">
            <a:extLst>
              <a:ext uri="{FF2B5EF4-FFF2-40B4-BE49-F238E27FC236}">
                <a16:creationId xmlns:a16="http://schemas.microsoft.com/office/drawing/2014/main" id="{71BE2BE2-53FF-4BD6-94C0-82BC3792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30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технология или музей в чемодане</a:t>
            </a:r>
            <a:endParaRPr lang="ru-RU" altLang="ru-RU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638fa14317e2fb6c0a24c174beedf3ef">
            <a:extLst>
              <a:ext uri="{FF2B5EF4-FFF2-40B4-BE49-F238E27FC236}">
                <a16:creationId xmlns:a16="http://schemas.microsoft.com/office/drawing/2014/main" id="{3AA88797-4737-4233-900B-D4DFDA6C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4191000"/>
            <a:ext cx="3810000" cy="253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BE9DFB-450B-40FC-AE29-FEE01F844711}"/>
              </a:ext>
            </a:extLst>
          </p:cNvPr>
          <p:cNvSpPr/>
          <p:nvPr/>
        </p:nvSpPr>
        <p:spPr>
          <a:xfrm>
            <a:off x="1905000" y="0"/>
            <a:ext cx="548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B75EAC3-44A2-4CB3-BCCF-1EAEB232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71707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Белоносова Л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ариса Анатольевна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2" name="Прямоугольник 3">
            <a:extLst>
              <a:ext uri="{FF2B5EF4-FFF2-40B4-BE49-F238E27FC236}">
                <a16:creationId xmlns:a16="http://schemas.microsoft.com/office/drawing/2014/main" id="{C5FFEECD-2935-43CD-ABA2-F6E4B6CA9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85800"/>
            <a:ext cx="617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начальной школы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становлении будущих патриотов</a:t>
            </a:r>
          </a:p>
        </p:txBody>
      </p:sp>
      <p:pic>
        <p:nvPicPr>
          <p:cNvPr id="12293" name="Picture 5" descr="PHOTO-2019-12-10-22-36-09">
            <a:extLst>
              <a:ext uri="{FF2B5EF4-FFF2-40B4-BE49-F238E27FC236}">
                <a16:creationId xmlns:a16="http://schemas.microsoft.com/office/drawing/2014/main" id="{CD890F5C-8567-4883-A40E-EC4A2240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5800"/>
            <a:ext cx="3734144" cy="236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_x337067032" descr="cif00001">
            <a:extLst>
              <a:ext uri="{FF2B5EF4-FFF2-40B4-BE49-F238E27FC236}">
                <a16:creationId xmlns:a16="http://schemas.microsoft.com/office/drawing/2014/main" id="{8DC89618-2873-47C1-8609-1CE438DD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4862415"/>
            <a:ext cx="2209800" cy="199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_x337094392" descr="cif00001">
            <a:extLst>
              <a:ext uri="{FF2B5EF4-FFF2-40B4-BE49-F238E27FC236}">
                <a16:creationId xmlns:a16="http://schemas.microsoft.com/office/drawing/2014/main" id="{4E132539-E11A-4563-A53F-B100FD89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500124"/>
            <a:ext cx="2514600" cy="268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_x337025704" descr="cif00001">
            <a:extLst>
              <a:ext uri="{FF2B5EF4-FFF2-40B4-BE49-F238E27FC236}">
                <a16:creationId xmlns:a16="http://schemas.microsoft.com/office/drawing/2014/main" id="{44B278B9-9FF5-4815-92CF-91E0534E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1200" y="4267200"/>
            <a:ext cx="120967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PHOTO-2019-12-10-22-35-09">
            <a:extLst>
              <a:ext uri="{FF2B5EF4-FFF2-40B4-BE49-F238E27FC236}">
                <a16:creationId xmlns:a16="http://schemas.microsoft.com/office/drawing/2014/main" id="{7CFE68A8-8B5D-4E94-B668-8A1520C6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630488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EABC8DC-05EB-4F9A-8C98-1CEE3B9E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230563"/>
            <a:ext cx="610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Мигуш Любовь Юрьевна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3617BB-6AAA-4C67-B709-744EA4E8A566}"/>
              </a:ext>
            </a:extLst>
          </p:cNvPr>
          <p:cNvSpPr/>
          <p:nvPr/>
        </p:nvSpPr>
        <p:spPr>
          <a:xfrm>
            <a:off x="1828800" y="0"/>
            <a:ext cx="5638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Рисунок 16" descr="http://tschool-62.ucoz.ru/nach_school/imagemig.jpg">
            <a:extLst>
              <a:ext uri="{FF2B5EF4-FFF2-40B4-BE49-F238E27FC236}">
                <a16:creationId xmlns:a16="http://schemas.microsoft.com/office/drawing/2014/main" id="{19F26D55-5E49-4487-8338-DAA338BC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526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Прямоугольник 5">
            <a:extLst>
              <a:ext uri="{FF2B5EF4-FFF2-40B4-BE49-F238E27FC236}">
                <a16:creationId xmlns:a16="http://schemas.microsoft.com/office/drawing/2014/main" id="{489A0A76-AB39-404B-B24D-10EC70C0C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563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воспитать патриота в семье?</a:t>
            </a:r>
          </a:p>
        </p:txBody>
      </p:sp>
      <p:pic>
        <p:nvPicPr>
          <p:cNvPr id="13318" name="Рисунок 5">
            <a:extLst>
              <a:ext uri="{FF2B5EF4-FFF2-40B4-BE49-F238E27FC236}">
                <a16:creationId xmlns:a16="http://schemas.microsoft.com/office/drawing/2014/main" id="{1ACB4247-9728-4E6F-85BB-0696EBF6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7338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Хозяин\Downloads\352e5e06-c194-4e57-bc31-a760206fdfc5.JPG">
            <a:extLst>
              <a:ext uri="{FF2B5EF4-FFF2-40B4-BE49-F238E27FC236}">
                <a16:creationId xmlns:a16="http://schemas.microsoft.com/office/drawing/2014/main" id="{CFC68994-AD2A-4F1C-82EE-3CE2E1C6235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8"/>
          <a:stretch>
            <a:fillRect/>
          </a:stretch>
        </p:blipFill>
        <p:spPr bwMode="auto">
          <a:xfrm>
            <a:off x="4038600" y="4038600"/>
            <a:ext cx="5105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370098">
            <a:extLst>
              <a:ext uri="{FF2B5EF4-FFF2-40B4-BE49-F238E27FC236}">
                <a16:creationId xmlns:a16="http://schemas.microsoft.com/office/drawing/2014/main" id="{6E79B5E9-6F4C-4A03-B01D-BC9E986B3018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"/>
            <a:ext cx="415716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Хозяин\Downloads\73daf950-b482-4ad2-9106-a5990c49f7da (1).JPG">
            <a:extLst>
              <a:ext uri="{FF2B5EF4-FFF2-40B4-BE49-F238E27FC236}">
                <a16:creationId xmlns:a16="http://schemas.microsoft.com/office/drawing/2014/main" id="{3C503956-6654-493F-8CC6-ECCE1F16DB1F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05001"/>
            <a:ext cx="3962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Transcend\выпускной\экскурсия в музей\IMG_20181114_213044_218.jpg">
            <a:extLst>
              <a:ext uri="{FF2B5EF4-FFF2-40B4-BE49-F238E27FC236}">
                <a16:creationId xmlns:a16="http://schemas.microsoft.com/office/drawing/2014/main" id="{A07B1FD9-F55A-4FC5-AD74-1125493A1D0C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3495" y="4572001"/>
            <a:ext cx="3530505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Хозяин\Downloads\P90318-134746.jpg">
            <a:extLst>
              <a:ext uri="{FF2B5EF4-FFF2-40B4-BE49-F238E27FC236}">
                <a16:creationId xmlns:a16="http://schemas.microsoft.com/office/drawing/2014/main" id="{A7360770-4C50-4B44-B4C1-BA64A95B9CA1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1981200"/>
            <a:ext cx="3581400" cy="233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Хозяин\Desktop\мои документы\мы на турслете\SDC11854.JPG">
            <a:extLst>
              <a:ext uri="{FF2B5EF4-FFF2-40B4-BE49-F238E27FC236}">
                <a16:creationId xmlns:a16="http://schemas.microsoft.com/office/drawing/2014/main" id="{8EAD8406-0C9F-436D-AE3C-9E826A2D81A6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06996" y="0"/>
            <a:ext cx="2037004" cy="131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esktop\Camera Roll\WP_20151208_12_07_22_Pro - копия.jpg">
            <a:extLst>
              <a:ext uri="{FF2B5EF4-FFF2-40B4-BE49-F238E27FC236}">
                <a16:creationId xmlns:a16="http://schemas.microsoft.com/office/drawing/2014/main" id="{B78F518C-3432-4F08-A5E7-F3859A7BCA37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-228600" y="228598"/>
            <a:ext cx="1981198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Transcend\выпускной\экскурсия в музей\IMG_20181114_213002_026.jpg">
            <a:extLst>
              <a:ext uri="{FF2B5EF4-FFF2-40B4-BE49-F238E27FC236}">
                <a16:creationId xmlns:a16="http://schemas.microsoft.com/office/drawing/2014/main" id="{043CDC83-9251-4742-B6D2-43DE20407319}"/>
              </a:ext>
            </a:extLst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5200" y="33528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6EA9~1\AppData\Local\Temp\Rar$DIa0.855\IMG_20170222_111545[1].jpg">
            <a:extLst>
              <a:ext uri="{FF2B5EF4-FFF2-40B4-BE49-F238E27FC236}">
                <a16:creationId xmlns:a16="http://schemas.microsoft.com/office/drawing/2014/main" id="{80410EA6-8B8A-4E38-B8B7-DFE60C02317B}"/>
              </a:ext>
            </a:extLst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495800"/>
            <a:ext cx="3962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A6B2DD-5590-45DF-BD44-06EFEF833FC1}"/>
              </a:ext>
            </a:extLst>
          </p:cNvPr>
          <p:cNvSpPr/>
          <p:nvPr/>
        </p:nvSpPr>
        <p:spPr>
          <a:xfrm>
            <a:off x="228600" y="0"/>
            <a:ext cx="8229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6B88B13-7471-4FC5-A654-AE15F54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2238"/>
            <a:ext cx="9837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ДНЯМ В ВЕКАХ НЕ ЗАТЕРЯТЬСЯ</a:t>
            </a:r>
            <a:endParaRPr lang="ru-RU" altLang="ru-RU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8" descr="Картинки по запросу &quot;картинки дети и война&quot;">
            <a:extLst>
              <a:ext uri="{FF2B5EF4-FFF2-40B4-BE49-F238E27FC236}">
                <a16:creationId xmlns:a16="http://schemas.microsoft.com/office/drawing/2014/main" id="{B554468A-E2CD-4E4A-9322-A7EF80A6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61999"/>
            <a:ext cx="3429000" cy="253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32" descr="Картинки по запросу &quot;картинки дети и война&quot;">
            <a:extLst>
              <a:ext uri="{FF2B5EF4-FFF2-40B4-BE49-F238E27FC236}">
                <a16:creationId xmlns:a16="http://schemas.microsoft.com/office/drawing/2014/main" id="{610AA8D9-AA77-432D-859A-289C6AE7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1"/>
            <a:ext cx="3505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4" descr="Картинки по запросу &quot;картинки дети и война&quot;&quot;">
            <a:extLst>
              <a:ext uri="{FF2B5EF4-FFF2-40B4-BE49-F238E27FC236}">
                <a16:creationId xmlns:a16="http://schemas.microsoft.com/office/drawing/2014/main" id="{B097C1A8-C90E-46FC-83F9-A5F72991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209800"/>
            <a:ext cx="441126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29" descr="Картинки по запросу &quot;картинки дети и война&quot;">
            <a:extLst>
              <a:ext uri="{FF2B5EF4-FFF2-40B4-BE49-F238E27FC236}">
                <a16:creationId xmlns:a16="http://schemas.microsoft.com/office/drawing/2014/main" id="{D95533C5-C10A-4A39-BC11-C6AFE094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3429000" cy="257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50" descr="Картинки по запросу &quot;картинки дети и война&quot;&quot;">
            <a:extLst>
              <a:ext uri="{FF2B5EF4-FFF2-40B4-BE49-F238E27FC236}">
                <a16:creationId xmlns:a16="http://schemas.microsoft.com/office/drawing/2014/main" id="{C619A751-1923-482E-A678-AF43CA11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600161"/>
            <a:ext cx="3581400" cy="225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>
            <a:extLst>
              <a:ext uri="{FF2B5EF4-FFF2-40B4-BE49-F238E27FC236}">
                <a16:creationId xmlns:a16="http://schemas.microsoft.com/office/drawing/2014/main" id="{112A7148-0E4E-4C25-ABA6-26566D5A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7848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семинара:</a:t>
            </a:r>
            <a:b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1.Теоретическая часть «На линии огня» </a:t>
            </a:r>
            <a:b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Патриотическое воспитание младших школьников как составная часть педагогического процесса»</a:t>
            </a:r>
            <a:b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Практическая часть «Педагогов творческий союз» </a:t>
            </a:r>
            <a:b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Литературно-музыкальная композиция «О той весне …»</a:t>
            </a:r>
            <a:b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Рефлексия «Активный микрофон: почта Победы»</a:t>
            </a:r>
            <a:endParaRPr lang="ru-RU" altLang="ru-RU" sz="1800">
              <a:solidFill>
                <a:srgbClr val="002060"/>
              </a:solidFill>
            </a:endParaRPr>
          </a:p>
        </p:txBody>
      </p:sp>
      <p:pic>
        <p:nvPicPr>
          <p:cNvPr id="5" name="Picture 2" descr="Картинки по запросу &quot;картинки 75 лет Победы&quot;">
            <a:extLst>
              <a:ext uri="{FF2B5EF4-FFF2-40B4-BE49-F238E27FC236}">
                <a16:creationId xmlns:a16="http://schemas.microsoft.com/office/drawing/2014/main" id="{535B497D-D6E5-4FB1-AA1A-2F652EC4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57800" cy="216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Pobeda3">
            <a:extLst>
              <a:ext uri="{FF2B5EF4-FFF2-40B4-BE49-F238E27FC236}">
                <a16:creationId xmlns:a16="http://schemas.microsoft.com/office/drawing/2014/main" id="{21AEC799-B136-4A3E-BFB6-154CB079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8600"/>
            <a:ext cx="1618593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Pobeda3">
            <a:extLst>
              <a:ext uri="{FF2B5EF4-FFF2-40B4-BE49-F238E27FC236}">
                <a16:creationId xmlns:a16="http://schemas.microsoft.com/office/drawing/2014/main" id="{B7A25DC2-D7D9-42EB-8440-79A74122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1400" y="304800"/>
            <a:ext cx="16002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51A7CE-4644-4AC1-B3C2-0A615C0A6F10}"/>
              </a:ext>
            </a:extLst>
          </p:cNvPr>
          <p:cNvSpPr/>
          <p:nvPr/>
        </p:nvSpPr>
        <p:spPr>
          <a:xfrm>
            <a:off x="1905000" y="0"/>
            <a:ext cx="5791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E3592-4FA0-47A0-AE69-88B791F0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развития образования на период до 2025 года </a:t>
            </a:r>
            <a:b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предусматривает государственный заказ на (цитата)</a:t>
            </a:r>
            <a:b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«высоко нравственного патриота своей Родины».</a:t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2" descr="Картинки по запросу &quot;стратегия развития образования до 2025 года&quot;&quot;">
            <a:extLst>
              <a:ext uri="{FF2B5EF4-FFF2-40B4-BE49-F238E27FC236}">
                <a16:creationId xmlns:a16="http://schemas.microsoft.com/office/drawing/2014/main" id="{CCEF4387-2FFA-4924-990E-224E37E2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40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Картинки по запросу &quot;картинки дети и  для патриотического воспитания к 75 летию Победы&quot;&quot;">
            <a:extLst>
              <a:ext uri="{FF2B5EF4-FFF2-40B4-BE49-F238E27FC236}">
                <a16:creationId xmlns:a16="http://schemas.microsoft.com/office/drawing/2014/main" id="{82759D00-B46B-46AA-BD73-F97D26CC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3581400"/>
            <a:ext cx="5934075" cy="3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FAAB4A8-357C-4F97-B52B-B8E08D46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7543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Гуринская Татьяна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Витальевна,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919DD785-EE63-4E8C-B134-6A90A0305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107113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нас не слышат.  Они на нас смотрят» </a:t>
            </a: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 Хайям </a:t>
            </a:r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52A4DB-254D-450D-88FB-2DCA69E4A8F1}"/>
              </a:ext>
            </a:extLst>
          </p:cNvPr>
          <p:cNvSpPr/>
          <p:nvPr/>
        </p:nvSpPr>
        <p:spPr>
          <a:xfrm>
            <a:off x="2286000" y="0"/>
            <a:ext cx="6553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Прямоугольник 6">
            <a:extLst>
              <a:ext uri="{FF2B5EF4-FFF2-40B4-BE49-F238E27FC236}">
                <a16:creationId xmlns:a16="http://schemas.microsoft.com/office/drawing/2014/main" id="{BB5447AF-2A4B-4351-AFB6-7654316D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33400"/>
            <a:ext cx="632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составная часть педагогического процесса</a:t>
            </a:r>
            <a:endParaRPr lang="ru-RU" altLang="ru-RU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28" descr="C:\Users\Пользователь\Desktop\2018г.jpg">
            <a:extLst>
              <a:ext uri="{FF2B5EF4-FFF2-40B4-BE49-F238E27FC236}">
                <a16:creationId xmlns:a16="http://schemas.microsoft.com/office/drawing/2014/main" id="{D2FA200F-8903-4D30-8C13-C28DC4BD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281940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Рисунок 9" descr="D:\ШКОЛА\1 класс 2018-19\фото 1класс 2018-19\Тюмень,ноябрь 2018\20181103_163510.jpg">
            <a:extLst>
              <a:ext uri="{FF2B5EF4-FFF2-40B4-BE49-F238E27FC236}">
                <a16:creationId xmlns:a16="http://schemas.microsoft.com/office/drawing/2014/main" id="{7398C198-0545-49C3-ABED-06AA6E4C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3581400"/>
            <a:ext cx="2440929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Рисунок 1" descr="D:\ШКОЛА\2 класс 2019-2020\поход\20191002_130108.jpg">
            <a:extLst>
              <a:ext uri="{FF2B5EF4-FFF2-40B4-BE49-F238E27FC236}">
                <a16:creationId xmlns:a16="http://schemas.microsoft.com/office/drawing/2014/main" id="{381BF6F2-0D88-4AB9-9A1D-F46FC1FB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3657600"/>
            <a:ext cx="1371600" cy="182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Рисунок 6" descr="D:\ШКОЛА\Фото выпуск2014-\фото 1кл\фото урок литературы\IMG_20150514_095139.jpg">
            <a:extLst>
              <a:ext uri="{FF2B5EF4-FFF2-40B4-BE49-F238E27FC236}">
                <a16:creationId xmlns:a16="http://schemas.microsoft.com/office/drawing/2014/main" id="{D16D43F8-D779-41F4-9176-4CEBD61A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045226" y="4013174"/>
            <a:ext cx="1413270" cy="70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Рисунок 15365" descr="WP_20171012_020">
            <a:extLst>
              <a:ext uri="{FF2B5EF4-FFF2-40B4-BE49-F238E27FC236}">
                <a16:creationId xmlns:a16="http://schemas.microsoft.com/office/drawing/2014/main" id="{54952688-269A-468C-AB30-792A8499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2256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Рисунок 21506">
            <a:extLst>
              <a:ext uri="{FF2B5EF4-FFF2-40B4-BE49-F238E27FC236}">
                <a16:creationId xmlns:a16="http://schemas.microsoft.com/office/drawing/2014/main" id="{FEE23768-97B0-4526-84C5-D95F71358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52600" y="5105400"/>
            <a:ext cx="1866900" cy="120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20482">
            <a:extLst>
              <a:ext uri="{FF2B5EF4-FFF2-40B4-BE49-F238E27FC236}">
                <a16:creationId xmlns:a16="http://schemas.microsoft.com/office/drawing/2014/main" id="{F480249A-E829-4B05-B14F-633588A7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029200"/>
            <a:ext cx="1757288" cy="125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0242">
            <a:extLst>
              <a:ext uri="{FF2B5EF4-FFF2-40B4-BE49-F238E27FC236}">
                <a16:creationId xmlns:a16="http://schemas.microsoft.com/office/drawing/2014/main" id="{7F7E5571-0798-415A-AF1C-73EF8BA7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91200" y="4876800"/>
            <a:ext cx="237648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8" descr="D:\ШКОЛА\Фото выпуск2014-\фото 1кл\фото урок литературы\IMG_20150514_101811.jpg">
            <a:extLst>
              <a:ext uri="{FF2B5EF4-FFF2-40B4-BE49-F238E27FC236}">
                <a16:creationId xmlns:a16="http://schemas.microsoft.com/office/drawing/2014/main" id="{71017768-A481-4C69-826A-E3762A6F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43400" y="5257800"/>
            <a:ext cx="901613" cy="114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871CC9-C0DB-4D13-B4F0-7369BC546D55}"/>
              </a:ext>
            </a:extLst>
          </p:cNvPr>
          <p:cNvSpPr/>
          <p:nvPr/>
        </p:nvSpPr>
        <p:spPr>
          <a:xfrm>
            <a:off x="1905000" y="0"/>
            <a:ext cx="5715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A937AB4-BB41-477C-8F4A-BAEFFA8F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924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Зяблицева  Виолетта Николаевна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дошкольной группы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Рисунок 7" descr="http://tschool-62.ucoz.ru/Doshkolniki/foto/IMG_8168.jpg">
            <a:extLst>
              <a:ext uri="{FF2B5EF4-FFF2-40B4-BE49-F238E27FC236}">
                <a16:creationId xmlns:a16="http://schemas.microsoft.com/office/drawing/2014/main" id="{9A2A4D47-E91E-4039-BCB2-11523297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62207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Прямоугольник 5">
            <a:extLst>
              <a:ext uri="{FF2B5EF4-FFF2-40B4-BE49-F238E27FC236}">
                <a16:creationId xmlns:a16="http://schemas.microsoft.com/office/drawing/2014/main" id="{7BBE9565-0A31-488B-9CC2-8AB117B6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патриот?</a:t>
            </a:r>
            <a:endParaRPr lang="ru-RU" altLang="ru-RU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BJVY8135">
            <a:extLst>
              <a:ext uri="{FF2B5EF4-FFF2-40B4-BE49-F238E27FC236}">
                <a16:creationId xmlns:a16="http://schemas.microsoft.com/office/drawing/2014/main" id="{C390ADFA-7CE6-4337-98D9-6E9F348DA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3962400"/>
            <a:ext cx="377031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IMG_7244">
            <a:extLst>
              <a:ext uri="{FF2B5EF4-FFF2-40B4-BE49-F238E27FC236}">
                <a16:creationId xmlns:a16="http://schemas.microsoft.com/office/drawing/2014/main" id="{B555598B-8B4F-43EA-AEF6-0AC590EF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8354" y="3352800"/>
            <a:ext cx="266564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IMG_0201">
            <a:extLst>
              <a:ext uri="{FF2B5EF4-FFF2-40B4-BE49-F238E27FC236}">
                <a16:creationId xmlns:a16="http://schemas.microsoft.com/office/drawing/2014/main" id="{6484AD5F-23E4-44E2-ACB5-F9BF2CA8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2800"/>
            <a:ext cx="2751445" cy="194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IMG_0176">
            <a:extLst>
              <a:ext uri="{FF2B5EF4-FFF2-40B4-BE49-F238E27FC236}">
                <a16:creationId xmlns:a16="http://schemas.microsoft.com/office/drawing/2014/main" id="{56EE88A8-E4C1-4A38-9304-E8EB2495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334001"/>
            <a:ext cx="292928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IMG_7191">
            <a:extLst>
              <a:ext uri="{FF2B5EF4-FFF2-40B4-BE49-F238E27FC236}">
                <a16:creationId xmlns:a16="http://schemas.microsoft.com/office/drawing/2014/main" id="{E0CF24C2-B2A7-48BB-9DEB-598B54A9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7000" y="5196266"/>
            <a:ext cx="2667000" cy="166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C2B3A4-D917-48F1-BD2D-916D404DC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7848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Малышкина Светлана Николаевна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C6D142-7F52-4302-9843-9CFAA99E4537}"/>
              </a:ext>
            </a:extLst>
          </p:cNvPr>
          <p:cNvSpPr/>
          <p:nvPr/>
        </p:nvSpPr>
        <p:spPr>
          <a:xfrm>
            <a:off x="1828800" y="0"/>
            <a:ext cx="5638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Рисунок 10" descr="http://tschool-62.ucoz.ru/nach_school/malyshkina_s.n.jpg">
            <a:extLst>
              <a:ext uri="{FF2B5EF4-FFF2-40B4-BE49-F238E27FC236}">
                <a16:creationId xmlns:a16="http://schemas.microsoft.com/office/drawing/2014/main" id="{D15CD9EE-D1B8-4607-B0D2-F7EEE529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62200" cy="328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Прямоугольник 6">
            <a:extLst>
              <a:ext uri="{FF2B5EF4-FFF2-40B4-BE49-F238E27FC236}">
                <a16:creationId xmlns:a16="http://schemas.microsoft.com/office/drawing/2014/main" id="{A63462DF-E40F-4D02-8A72-D08F7D764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586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использования дидактических игр в патриотическом воспитании</a:t>
            </a:r>
            <a:endParaRPr lang="ru-RU" altLang="ru-RU" sz="1400"/>
          </a:p>
        </p:txBody>
      </p:sp>
      <p:pic>
        <p:nvPicPr>
          <p:cNvPr id="7174" name="Picture 6" descr="866713e4e2db7932abccb5e683787487">
            <a:extLst>
              <a:ext uri="{FF2B5EF4-FFF2-40B4-BE49-F238E27FC236}">
                <a16:creationId xmlns:a16="http://schemas.microsoft.com/office/drawing/2014/main" id="{39664DB2-576C-4D4E-BE16-80C2E236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87" y="3724423"/>
            <a:ext cx="2323613" cy="130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bakana02_prv">
            <a:extLst>
              <a:ext uri="{FF2B5EF4-FFF2-40B4-BE49-F238E27FC236}">
                <a16:creationId xmlns:a16="http://schemas.microsoft.com/office/drawing/2014/main" id="{126905AF-F466-47F0-8A80-C57BA63E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1" y="4800600"/>
            <a:ext cx="2320046" cy="190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detsad-238960-1428058557">
            <a:extLst>
              <a:ext uri="{FF2B5EF4-FFF2-40B4-BE49-F238E27FC236}">
                <a16:creationId xmlns:a16="http://schemas.microsoft.com/office/drawing/2014/main" id="{F2C89226-8F4C-4745-924F-C6A85AF8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810000"/>
            <a:ext cx="2438399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e61f129f87176e57f489e5106d29eb52">
            <a:extLst>
              <a:ext uri="{FF2B5EF4-FFF2-40B4-BE49-F238E27FC236}">
                <a16:creationId xmlns:a16="http://schemas.microsoft.com/office/drawing/2014/main" id="{40917A90-2D83-47B0-8FDF-C1AAF94D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5400" y="5105400"/>
            <a:ext cx="23379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detsad-226403-1447616397">
            <a:extLst>
              <a:ext uri="{FF2B5EF4-FFF2-40B4-BE49-F238E27FC236}">
                <a16:creationId xmlns:a16="http://schemas.microsoft.com/office/drawing/2014/main" id="{DE13CE07-164C-4762-906F-83B49124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7000" y="3733800"/>
            <a:ext cx="270456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D29CA9-825C-4C91-BE53-13C67863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71800"/>
            <a:ext cx="674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Водянова Наталья Сергеевна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C4439C-29F3-465B-A982-7CE9B157FA1C}"/>
              </a:ext>
            </a:extLst>
          </p:cNvPr>
          <p:cNvSpPr/>
          <p:nvPr/>
        </p:nvSpPr>
        <p:spPr>
          <a:xfrm>
            <a:off x="1981200" y="0"/>
            <a:ext cx="533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Прямоугольник 5">
            <a:extLst>
              <a:ext uri="{FF2B5EF4-FFF2-40B4-BE49-F238E27FC236}">
                <a16:creationId xmlns:a16="http://schemas.microsoft.com/office/drawing/2014/main" id="{06A22DA0-811A-4BC8-A7C1-BBF4B60C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144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в начальной школе</a:t>
            </a:r>
          </a:p>
        </p:txBody>
      </p:sp>
      <p:pic>
        <p:nvPicPr>
          <p:cNvPr id="8197" name="Рисунок 13" descr="http://tschool-62.ucoz.ru/nach_school/7tasufhwfgbGLY.jpg">
            <a:extLst>
              <a:ext uri="{FF2B5EF4-FFF2-40B4-BE49-F238E27FC236}">
                <a16:creationId xmlns:a16="http://schemas.microsoft.com/office/drawing/2014/main" id="{C926848C-E4E8-4F9B-9464-1A085EF2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2209800" cy="305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IMG_1051">
            <a:extLst>
              <a:ext uri="{FF2B5EF4-FFF2-40B4-BE49-F238E27FC236}">
                <a16:creationId xmlns:a16="http://schemas.microsoft.com/office/drawing/2014/main" id="{CD082CE4-BBF3-4A94-8113-4A460ADB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3445156"/>
            <a:ext cx="2324100" cy="293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IMG_1043">
            <a:extLst>
              <a:ext uri="{FF2B5EF4-FFF2-40B4-BE49-F238E27FC236}">
                <a16:creationId xmlns:a16="http://schemas.microsoft.com/office/drawing/2014/main" id="{7B6C9F02-59FF-40A2-8166-62D3BF08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3826124"/>
            <a:ext cx="2819400" cy="303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IMG_1049">
            <a:extLst>
              <a:ext uri="{FF2B5EF4-FFF2-40B4-BE49-F238E27FC236}">
                <a16:creationId xmlns:a16="http://schemas.microsoft.com/office/drawing/2014/main" id="{73C3A046-4685-46E9-8DF5-8C0C599D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89727"/>
            <a:ext cx="2819399" cy="306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D676F4FD-4B0E-4E59-99AA-0CB460503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6640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Ткачева Полина Евгеньевна</a:t>
            </a:r>
            <a:r>
              <a:rPr lang="ru-RU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</a:t>
            </a:r>
            <a:endParaRPr lang="ru-RU" altLang="ru-RU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43429C-FB8D-4CB0-8B7C-08D6FC770F1E}"/>
              </a:ext>
            </a:extLst>
          </p:cNvPr>
          <p:cNvSpPr/>
          <p:nvPr/>
        </p:nvSpPr>
        <p:spPr>
          <a:xfrm>
            <a:off x="1828800" y="0"/>
            <a:ext cx="5791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 descr="IMG_20190718_152816-02">
            <a:extLst>
              <a:ext uri="{FF2B5EF4-FFF2-40B4-BE49-F238E27FC236}">
                <a16:creationId xmlns:a16="http://schemas.microsoft.com/office/drawing/2014/main" id="{747CABA3-4410-460E-943D-1802AA4C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33600" cy="265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Прямоугольник 5">
            <a:extLst>
              <a:ext uri="{FF2B5EF4-FFF2-40B4-BE49-F238E27FC236}">
                <a16:creationId xmlns:a16="http://schemas.microsoft.com/office/drawing/2014/main" id="{5AEF9CFE-1F02-4525-A8E7-D55CF05B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1430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юного патриота</a:t>
            </a:r>
          </a:p>
        </p:txBody>
      </p:sp>
      <p:pic>
        <p:nvPicPr>
          <p:cNvPr id="6" name="Рисунок 5" descr="C:\Users\Admin\AppData\Local\Microsoft\Windows\Temporary Internet Files\Content.Word\IMG_20191217_165341.jpg">
            <a:extLst>
              <a:ext uri="{FF2B5EF4-FFF2-40B4-BE49-F238E27FC236}">
                <a16:creationId xmlns:a16="http://schemas.microsoft.com/office/drawing/2014/main" id="{5A00D863-F9A5-440F-B23E-D94CEC109C2A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4303986"/>
            <a:ext cx="3417833" cy="255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Microsoft\Windows\Temporary Internet Files\Content.Word\IMG_20191217_161912.jpg">
            <a:extLst>
              <a:ext uri="{FF2B5EF4-FFF2-40B4-BE49-F238E27FC236}">
                <a16:creationId xmlns:a16="http://schemas.microsoft.com/office/drawing/2014/main" id="{8159CBC1-5FE2-4A0A-BE64-EDBC02B6CFB2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67807"/>
            <a:ext cx="2238222" cy="299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Microsoft\Windows\Temporary Internet Files\Content.Word\IMG_20191205_143906.jpg">
            <a:extLst>
              <a:ext uri="{FF2B5EF4-FFF2-40B4-BE49-F238E27FC236}">
                <a16:creationId xmlns:a16="http://schemas.microsoft.com/office/drawing/2014/main" id="{C6FFD36F-362C-4E06-88A9-E687232C468E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3962400"/>
            <a:ext cx="2362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AppData\Local\Microsoft\Windows\Temporary Internet Files\Content.Word\IMG_20191217_161834.jpg">
            <a:extLst>
              <a:ext uri="{FF2B5EF4-FFF2-40B4-BE49-F238E27FC236}">
                <a16:creationId xmlns:a16="http://schemas.microsoft.com/office/drawing/2014/main" id="{C12CBD10-2C26-447D-8C11-5B1AB45D690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9"/>
          <a:stretch>
            <a:fillRect/>
          </a:stretch>
        </p:blipFill>
        <p:spPr bwMode="auto">
          <a:xfrm>
            <a:off x="4953000" y="3124200"/>
            <a:ext cx="2590800" cy="145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Admin\AppData\Local\Microsoft\Windows\Temporary Internet Files\Content.Word\IMG_20191217_165226.jpg">
            <a:extLst>
              <a:ext uri="{FF2B5EF4-FFF2-40B4-BE49-F238E27FC236}">
                <a16:creationId xmlns:a16="http://schemas.microsoft.com/office/drawing/2014/main" id="{B44CBFC0-61C3-4B59-9F04-B41084AE4FBB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 flipH="1" flipV="1">
            <a:off x="1981200" y="3124200"/>
            <a:ext cx="2030522" cy="155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E7AB9A3-A7B0-47A0-BAB3-1814147A6240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611563"/>
            <a:ext cx="7772400" cy="6159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Воложанина</a:t>
            </a: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 Светлана Викторовна</a:t>
            </a:r>
            <a:r>
              <a:rPr lang="ru-RU" sz="2000" i="1" dirty="0">
                <a:latin typeface="Times New Roman" pitchFamily="18" charset="0"/>
                <a:ea typeface="+mj-ea"/>
                <a:cs typeface="Times New Roman" pitchFamily="18" charset="0"/>
              </a:rPr>
              <a:t>, учитель начальных классов</a:t>
            </a:r>
            <a:br>
              <a:rPr lang="ru-RU" sz="2000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Arial" charset="0"/>
                <a:ea typeface="+mj-ea"/>
                <a:cs typeface="Times New Roman" pitchFamily="18" charset="0"/>
              </a:rPr>
              <a:t>.</a:t>
            </a:r>
            <a:endParaRPr lang="ru-RU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74D44B-5321-485F-95FE-30CDAF554620}"/>
              </a:ext>
            </a:extLst>
          </p:cNvPr>
          <p:cNvSpPr/>
          <p:nvPr/>
        </p:nvSpPr>
        <p:spPr>
          <a:xfrm>
            <a:off x="1828800" y="0"/>
            <a:ext cx="5486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Рисунок 19" descr="http://tschool-62.ucoz.ru/nach_school/volozhanina_s.v..jpg">
            <a:extLst>
              <a:ext uri="{FF2B5EF4-FFF2-40B4-BE49-F238E27FC236}">
                <a16:creationId xmlns:a16="http://schemas.microsoft.com/office/drawing/2014/main" id="{71641431-767E-4526-B62F-06454548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2881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Прямоугольник 5">
            <a:extLst>
              <a:ext uri="{FF2B5EF4-FFF2-40B4-BE49-F238E27FC236}">
                <a16:creationId xmlns:a16="http://schemas.microsoft.com/office/drawing/2014/main" id="{A9ECD65A-C245-473A-9102-96336F43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914400"/>
            <a:ext cx="579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деятельности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патриотическом воспитании</a:t>
            </a:r>
          </a:p>
        </p:txBody>
      </p:sp>
      <p:pic>
        <p:nvPicPr>
          <p:cNvPr id="10247" name="Picture 7" descr="115439868_large_H5lV9exU4Ug">
            <a:extLst>
              <a:ext uri="{FF2B5EF4-FFF2-40B4-BE49-F238E27FC236}">
                <a16:creationId xmlns:a16="http://schemas.microsoft.com/office/drawing/2014/main" id="{72607FA1-DAFD-4F2C-87D7-CA8A6C2C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4191000"/>
            <a:ext cx="40597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280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Районный методический семинар      учителей начальных классов «ПАТРИОТИЗМ НАЧИНАЕТСЯ С ДЕТСТВА»  (из опыта работы учителей начальных классов  МКОУ «Троицкая СОШ № 62») </vt:lpstr>
      <vt:lpstr>Презентация PowerPoint</vt:lpstr>
      <vt:lpstr>Стратегия развития образования на период до 2025 года  предусматривает государственный заказ на (цитата)  «высоко нравственного патриота своей Родины».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vladimir.marin@dnevnik.ru</cp:lastModifiedBy>
  <cp:revision>31</cp:revision>
  <dcterms:created xsi:type="dcterms:W3CDTF">2013-10-28T09:12:00Z</dcterms:created>
  <dcterms:modified xsi:type="dcterms:W3CDTF">2020-01-13T07:28:32Z</dcterms:modified>
</cp:coreProperties>
</file>