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038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474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6372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9736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9790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6163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420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44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18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990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77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62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401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69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39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63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D3A18-09B6-4233-9C04-2C2FE02FB5B2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B4C8CD-F56C-4EFC-968E-E9F11E1BA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1019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novator.team/iuchitel/5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du.pacc.ru/finformati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vashifinancy.ru/materials/uroki-angliiskogo-iazyka-dlia-5-11-klassov-28-pourochnykh-razrabotok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vashifinancy.ru/stars/aleksandr-arkhangelskiy-literatura-i-finansovaya-gramotnos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vashifinancy.ru/materials/materialy-po-finansovoi-gramotnosti-kotorye-byli-integrirovany-v-umk-po-obzh-dlia-9-klassa-sborni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lar.uspu.ru/bitstream/uspu/14608/1/Mitaeva2.pdf" TargetMode="External"/><Relationship Id="rId2" Type="http://schemas.openxmlformats.org/officeDocument/2006/relationships/hyperlink" Target="https://vashifinancy.ru/upload/iblock/2fb/2fbb5fa741316d9fe4e3392bc7ff159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Normativnie_dokumenti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ashifinancy.ru/materials/stcenarii-urokov-po-obshchestvoznaniiu-s-elementami-finansovoi-gramotnost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u.pacc.ru/finm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osuchebnik.ru/material/sbornik-geography-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ashifinancy.ru/materials/uroki-istorii-dlia-5-11-klassov-28-pourochnykh-razraboto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603E94-D10B-4223-B6FA-200B712AA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103" y="1544589"/>
            <a:ext cx="7766936" cy="1884411"/>
          </a:xfrm>
        </p:spPr>
        <p:txBody>
          <a:bodyPr/>
          <a:lstStyle/>
          <a:p>
            <a:pPr algn="ctr"/>
            <a:r>
              <a:rPr lang="ru-RU" sz="4000" dirty="0"/>
              <a:t>Роль школьных дисциплин в формировании финансовой грамотности обучающихся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37EAEB8-3445-47F3-B5C5-98573F276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216512"/>
            <a:ext cx="7766936" cy="1096899"/>
          </a:xfrm>
        </p:spPr>
        <p:txBody>
          <a:bodyPr>
            <a:normAutofit/>
          </a:bodyPr>
          <a:lstStyle/>
          <a:p>
            <a:r>
              <a:rPr lang="ru-RU" sz="2400" dirty="0"/>
              <a:t>Коновалова Г.В., заместитель директора по УВР, МКОУ «Троицкая СОШ № 62», 2022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DB3950BA-231D-4104-A2E9-EC4158EA983D}"/>
              </a:ext>
            </a:extLst>
          </p:cNvPr>
          <p:cNvSpPr txBox="1">
            <a:spLocks/>
          </p:cNvSpPr>
          <p:nvPr/>
        </p:nvSpPr>
        <p:spPr>
          <a:xfrm>
            <a:off x="911926" y="208627"/>
            <a:ext cx="814128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семинар  </a:t>
            </a:r>
            <a:r>
              <a:rPr lang="ru-RU" sz="2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«Формирование финансовой грамотности как одного из компонентов функциональной грамотности современных школьников», Талицкий ГО, МКОУ «Троицкая СОШ№ 62»</a:t>
            </a:r>
          </a:p>
          <a:p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4713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D5CEC0-8F1A-4924-8F7C-75D944A2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727" y="300611"/>
            <a:ext cx="4137553" cy="1320800"/>
          </a:xfrm>
        </p:spPr>
        <p:txBody>
          <a:bodyPr/>
          <a:lstStyle/>
          <a:p>
            <a:pPr algn="ctr"/>
            <a:r>
              <a:rPr lang="ru-RU" dirty="0"/>
              <a:t>Технология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28C503-7845-493B-BA96-F4DA0475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06" y="961011"/>
            <a:ext cx="5505131" cy="54679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Практический предмет, который научит работать не только головой, но и руками. На уроках технологии учащиеся научатся навыкам и умениям работы по дому и хозяйству. На уроках технологии при создании какого-либо изделия рассчитывается его себестоимость. Именно технология учит составлять бюджет семьи, вести учёт доходов и расходов.</a:t>
            </a:r>
          </a:p>
          <a:p>
            <a:pPr algn="just"/>
            <a:r>
              <a:rPr lang="en-US" sz="2400" dirty="0">
                <a:hlinkClick r:id="rId2"/>
              </a:rPr>
              <a:t>https://novator.team/iuchitel/528</a:t>
            </a:r>
            <a:r>
              <a:rPr lang="ru-RU" sz="2400" dirty="0"/>
              <a:t> -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Montserrat" panose="020B0604020202020204" pitchFamily="2" charset="-52"/>
              </a:rPr>
              <a:t>Формирование элементов финансовой грамотности на уроках технологии и во внеурочной деятельности</a:t>
            </a:r>
          </a:p>
          <a:p>
            <a:pPr algn="just"/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A6FBE96-CED0-4B9F-91D4-CF49FC72A1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821" t="20402" r="32734" b="43121"/>
          <a:stretch/>
        </p:blipFill>
        <p:spPr>
          <a:xfrm>
            <a:off x="6253163" y="471488"/>
            <a:ext cx="5418666" cy="229984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ED0AC9C-D54C-40AF-AFBC-B323C16BFB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8859" t="34992" r="31444" b="41825"/>
          <a:stretch/>
        </p:blipFill>
        <p:spPr>
          <a:xfrm>
            <a:off x="6339628" y="3813969"/>
            <a:ext cx="5332201" cy="205558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120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96E98B-F3A0-4F26-913F-7ADF5289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31" y="407462"/>
            <a:ext cx="4190087" cy="1320800"/>
          </a:xfrm>
        </p:spPr>
        <p:txBody>
          <a:bodyPr/>
          <a:lstStyle/>
          <a:p>
            <a:pPr algn="ctr"/>
            <a:r>
              <a:rPr lang="ru-RU" dirty="0"/>
              <a:t>Информатика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5BB4F5-2BC9-474F-8E2C-AF8769279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7862"/>
            <a:ext cx="5655212" cy="552988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just"/>
            <a:r>
              <a:rPr lang="ru-RU" sz="2400" dirty="0"/>
              <a:t>Сегодня представить свою жизнь без компьютера не может никто. На уроках информатики учащиеся осваивают компьютерные технологии, учатся правильно извлекать нужную информацию из интернета, программировать, создавать сайты. Задания по информатике в настоящее время необходимо связывать с жизненными ситуациями по финансовой грамотности – оплата труда, банковские услуги, страхование, пластиковые карты и др.</a:t>
            </a:r>
          </a:p>
          <a:p>
            <a:r>
              <a:rPr lang="en-US" sz="2400" dirty="0">
                <a:hlinkClick r:id="rId2"/>
              </a:rPr>
              <a:t>https://edu.pacc.ru/finformatika/</a:t>
            </a:r>
            <a:r>
              <a:rPr lang="ru-RU" sz="2400" dirty="0"/>
              <a:t> - образовательный контент, который позволяет организовать изучение финансовой грамотности на уроках информатики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3A6598-4BB5-41F4-94FA-078E5CB03E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8869" r="885" b="4799"/>
          <a:stretch/>
        </p:blipFill>
        <p:spPr>
          <a:xfrm>
            <a:off x="5916552" y="3041746"/>
            <a:ext cx="5946321" cy="35560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71402EC-BAEF-43BE-A17D-883B838D08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8154" t="37737" r="33769" b="37635"/>
          <a:stretch/>
        </p:blipFill>
        <p:spPr>
          <a:xfrm>
            <a:off x="5916551" y="407462"/>
            <a:ext cx="5920359" cy="215285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59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7F5E84-F859-48D4-9FB6-C8F7921A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286" y="140676"/>
            <a:ext cx="5104487" cy="1311421"/>
          </a:xfrm>
        </p:spPr>
        <p:txBody>
          <a:bodyPr/>
          <a:lstStyle/>
          <a:p>
            <a:r>
              <a:rPr lang="ru-RU" dirty="0"/>
              <a:t>Иностранные языки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4E03F7-C795-440F-8D6E-CC660893B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75" y="1030848"/>
            <a:ext cx="7057813" cy="545435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Уроки английского языка нацелены на сбалансированное развитие всех языковых навыков: чтения, письма, устной речи и аудирования, и, при использовании в цикле, предусматривают как расширение лексического запаса, так и развитие навыков финансовой грамотности.</a:t>
            </a:r>
          </a:p>
          <a:p>
            <a:pPr algn="just"/>
            <a:r>
              <a:rPr lang="en-US" sz="2400" dirty="0">
                <a:hlinkClick r:id="rId2"/>
              </a:rPr>
              <a:t>https://vashifinancy.ru/materials/uroki-angliiskogo-iazyka-dlia-5-11-klassov-28-pourochnykh-razrabotok/</a:t>
            </a:r>
            <a:r>
              <a:rPr lang="ru-RU" sz="2400" dirty="0"/>
              <a:t> -</a:t>
            </a:r>
            <a:r>
              <a:rPr lang="ru-RU" sz="2400" b="0" cap="all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УРОКИ АНГЛИЙСКОГО ЯЗЫКА ДЛЯ 5-11 КЛАССОВ (28 ПОУРОЧНЫХ РАЗРАБОТОК)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164550B-CEAA-4B7D-8802-FA99813E1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8846" t="35070" r="37000" b="30658"/>
          <a:stretch/>
        </p:blipFill>
        <p:spPr>
          <a:xfrm>
            <a:off x="7725768" y="2254347"/>
            <a:ext cx="4164037" cy="234930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941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A73E37-08A2-46A9-B0D2-188BF84C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103" y="271976"/>
            <a:ext cx="3571109" cy="1320800"/>
          </a:xfrm>
        </p:spPr>
        <p:txBody>
          <a:bodyPr/>
          <a:lstStyle/>
          <a:p>
            <a:pPr algn="ctr"/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DF3CFE-44DC-40B0-978C-4A264EF5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09" y="932376"/>
            <a:ext cx="7158371" cy="576072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just"/>
            <a:r>
              <a:rPr lang="ru-RU" sz="2400" dirty="0"/>
              <a:t>В предметной области литературы наибольшую ценность представляет учебный материал, при изучении которого финансовой грамоте можно учиться на ошибках и успехах литературных героев. Традиционные сквозные сюжеты курса литературы можно дополнить сюжетом финансовой грамотности. Можно рассматривать бытовое поведение литературных героев в т.ч. с точки зрения финансовой грамотности. Концептуально подход знаком школьному учителю, т.к. предполагает использование традиционных для курса литературы педагогических приемов: анализ мотивов литературных персонажей, их ошибок, логики их выбора и т.д. </a:t>
            </a:r>
            <a:endParaRPr lang="ru-RU" sz="2400" dirty="0">
              <a:hlinkClick r:id="rId2"/>
            </a:endParaRPr>
          </a:p>
          <a:p>
            <a:pPr algn="just"/>
            <a:r>
              <a:rPr lang="en-US" sz="2400" dirty="0">
                <a:hlinkClick r:id="rId2"/>
              </a:rPr>
              <a:t>https://vashifinancy.ru/stars/aleksandr-arkhangelskiy-literatura-i-finansovaya-gramotnost/</a:t>
            </a:r>
            <a:r>
              <a:rPr lang="ru-RU" sz="2400" dirty="0"/>
              <a:t> - </a:t>
            </a:r>
            <a:r>
              <a:rPr lang="ru-RU" sz="2400" b="0" cap="all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АЛЕКСАНДР АРХАНГЕЛЬСКИЙ: «ЛИТЕРАТУРА И ФИНАНСОВАЯ ГРАМОТНОСТЬ»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73BDED0-84FF-4A2C-93C2-186CBBD4E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238" t="18397" r="36072" b="41372"/>
          <a:stretch/>
        </p:blipFill>
        <p:spPr>
          <a:xfrm>
            <a:off x="7672178" y="2351315"/>
            <a:ext cx="4180113" cy="244375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762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F2F831-9A36-498E-9514-EFFC6D4B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28" y="302455"/>
            <a:ext cx="1742309" cy="698695"/>
          </a:xfrm>
        </p:spPr>
        <p:txBody>
          <a:bodyPr/>
          <a:lstStyle/>
          <a:p>
            <a:pPr algn="ctr"/>
            <a:r>
              <a:rPr lang="ru-RU" dirty="0"/>
              <a:t>ОБЖ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1C2778-5377-474E-9067-19C9EFFF5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33" y="1165985"/>
            <a:ext cx="7102100" cy="5389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Финансовая грамотность и ОБЖ пересекаются в области финансовой безопасности. Финансово грамотный человек должен быть способен противодействовать угрозам со стороны финансовых мошенников, в том числе в пространстве Интернет, сохранять стойкость к попыткам манипулирования им, осознавать свою роль в обеспечении финансовой безопасности России. 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r>
              <a:rPr lang="en-US" sz="2400" dirty="0">
                <a:hlinkClick r:id="rId2"/>
              </a:rPr>
              <a:t>https://vashifinancy.ru/materials/materialy-po-finansovoi-gramotnosti-kotorye-byli-integrirovany-v-umk-po-obzh-dlia-9-klassa-sbornik/</a:t>
            </a:r>
            <a:r>
              <a:rPr lang="ru-RU" sz="2400" dirty="0"/>
              <a:t> -</a:t>
            </a:r>
            <a:r>
              <a:rPr lang="ru-RU" sz="2400" b="0" cap="all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МАТЕРИАЛЫ ПО ФИНАНСОВОЙ ГРАМОТНОСТИ, КОТОРЫЕ БЫЛИ ИНТЕГРИРОВАНЫ В УМК ПО ОБЖ ДЛЯ 9 КЛАССА (СБОРНИК)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9A46A28-5F41-4D49-B588-167A66693F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7923" t="28708" r="31923" b="37429"/>
          <a:stretch/>
        </p:blipFill>
        <p:spPr>
          <a:xfrm>
            <a:off x="7568418" y="2150598"/>
            <a:ext cx="4240677" cy="255680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789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B91E1F-9F17-4504-9F21-4E023C48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5367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Поиск эффективных путей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DBDD99-976B-4133-ADC8-077FF825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60" y="805767"/>
            <a:ext cx="9240389" cy="20781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Практически все школьные предметы обладают возможностью включения отдельных дидактических единиц финансовой грамотности в содержание отдельного курса, раскрытие которого во-многом обусловлено педагогическим мастерством учителя.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688123" y="2559548"/>
            <a:ext cx="6710289" cy="4032452"/>
            <a:chOff x="1688123" y="2559548"/>
            <a:chExt cx="6710289" cy="4032452"/>
          </a:xfrm>
        </p:grpSpPr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580225ED-BA29-4E0D-9582-E3E6D0BA4BB0}"/>
                </a:ext>
              </a:extLst>
            </p:cNvPr>
            <p:cNvGrpSpPr/>
            <p:nvPr/>
          </p:nvGrpSpPr>
          <p:grpSpPr>
            <a:xfrm>
              <a:off x="1688123" y="2559548"/>
              <a:ext cx="6710289" cy="4032452"/>
              <a:chOff x="1688123" y="2559548"/>
              <a:chExt cx="6710289" cy="4032452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="" xmlns:a16="http://schemas.microsoft.com/office/drawing/2014/main" id="{D5979EF4-8D77-49C4-B868-072DADE250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/>
              <a:srcRect l="31500" t="42047" r="25345" b="16702"/>
              <a:stretch/>
            </p:blipFill>
            <p:spPr>
              <a:xfrm>
                <a:off x="1702191" y="2559548"/>
                <a:ext cx="6696221" cy="4032452"/>
              </a:xfrm>
              <a:prstGeom prst="rect">
                <a:avLst/>
              </a:prstGeom>
              <a:ln w="57150">
                <a:solidFill>
                  <a:srgbClr val="92D050"/>
                </a:solidFill>
              </a:ln>
            </p:spPr>
          </p:pic>
          <p:sp>
            <p:nvSpPr>
              <p:cNvPr id="8" name="Прямоугольник 7">
                <a:extLst>
                  <a:ext uri="{FF2B5EF4-FFF2-40B4-BE49-F238E27FC236}">
                    <a16:creationId xmlns="" xmlns:a16="http://schemas.microsoft.com/office/drawing/2014/main" id="{EA441AE4-4187-4836-BE7D-0659F166D576}"/>
                  </a:ext>
                </a:extLst>
              </p:cNvPr>
              <p:cNvSpPr/>
              <p:nvPr/>
            </p:nvSpPr>
            <p:spPr>
              <a:xfrm>
                <a:off x="1688123" y="5894363"/>
                <a:ext cx="604911" cy="365760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2426208" y="4315968"/>
              <a:ext cx="2389632" cy="7924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5405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B30213-0768-4B0D-B7FF-AFF19AC3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57" y="257907"/>
            <a:ext cx="89449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Модули внедрения программ по финансовой грамотности в образовательный процесс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29308659-F2DC-4482-A9CA-BBCA34D823A7}"/>
              </a:ext>
            </a:extLst>
          </p:cNvPr>
          <p:cNvGrpSpPr/>
          <p:nvPr/>
        </p:nvGrpSpPr>
        <p:grpSpPr>
          <a:xfrm>
            <a:off x="695805" y="1578707"/>
            <a:ext cx="9250054" cy="4878364"/>
            <a:chOff x="677334" y="1930400"/>
            <a:chExt cx="8588014" cy="4526671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6C539E34-D15D-4071-B22E-7DD0D221E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0461" t="39379" r="26632" b="20396"/>
            <a:stretch/>
          </p:blipFill>
          <p:spPr>
            <a:xfrm>
              <a:off x="677334" y="1930400"/>
              <a:ext cx="8588014" cy="4526671"/>
            </a:xfrm>
            <a:prstGeom prst="rect">
              <a:avLst/>
            </a:prstGeom>
            <a:ln w="57150">
              <a:solidFill>
                <a:schemeClr val="accent1"/>
              </a:solidFill>
            </a:ln>
          </p:spPr>
        </p:pic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2DA61A9-0762-4FEC-BD62-32542BA91C80}"/>
                </a:ext>
              </a:extLst>
            </p:cNvPr>
            <p:cNvSpPr/>
            <p:nvPr/>
          </p:nvSpPr>
          <p:spPr>
            <a:xfrm>
              <a:off x="1899138" y="5739618"/>
              <a:ext cx="942536" cy="3657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8620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926350-B8EC-4FFB-8DF0-4A754C54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2991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Информационные 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4320B8-AD87-45B8-8EF7-D41A5EE48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7785"/>
            <a:ext cx="8818358" cy="4423577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https://vashifinancy.ru/upload/iblock/2fb/2fbb5fa741316d9fe4e3392bc7ff1596.pdf</a:t>
            </a:r>
            <a:r>
              <a:rPr lang="ru-RU" sz="2400" dirty="0"/>
              <a:t> - «ФИНАНСОВАЯ ГРАМОТНОСТЬ В РАМКАХ ДРУГИХ ШКОЛЬНЫХ ПРЕДМЕТОВ» (ОБЗОР)</a:t>
            </a:r>
          </a:p>
          <a:p>
            <a:r>
              <a:rPr lang="en-US" sz="2400" dirty="0">
                <a:hlinkClick r:id="rId3"/>
              </a:rPr>
              <a:t>http://elar.uspu.ru/bitstream/uspu/14608/1/Mitaeva2.pdf</a:t>
            </a:r>
            <a:r>
              <a:rPr lang="ru-RU" sz="2400" dirty="0"/>
              <a:t> -Формирование основ финансовой грамотности у школьников</a:t>
            </a:r>
          </a:p>
          <a:p>
            <a:r>
              <a:rPr lang="en-US" sz="2400" dirty="0">
                <a:hlinkClick r:id="rId4"/>
              </a:rPr>
              <a:t>https://edsoo.ru/Normativnie_dokumenti.htm</a:t>
            </a:r>
            <a:r>
              <a:rPr lang="ru-RU" sz="2400" dirty="0"/>
              <a:t> -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AcademyC"/>
              </a:rPr>
              <a:t>Нормативные документы Министерства просвещения РФ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9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3DB233-B17A-4A39-8C56-57D82EC9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6185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Финансовая сфера жизнедеятельности человека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8D4C2B-F35A-4146-95CD-FD36F1CC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4904"/>
            <a:ext cx="8596668" cy="5423095"/>
          </a:xfrm>
        </p:spPr>
        <p:txBody>
          <a:bodyPr>
            <a:normAutofit/>
          </a:bodyPr>
          <a:lstStyle/>
          <a:p>
            <a:r>
              <a:rPr lang="ru-RU" dirty="0"/>
              <a:t>Поход в магазин;</a:t>
            </a:r>
          </a:p>
          <a:p>
            <a:r>
              <a:rPr lang="ru-RU" dirty="0"/>
              <a:t>Оплата коммунальных платежей;</a:t>
            </a:r>
          </a:p>
          <a:p>
            <a:r>
              <a:rPr lang="ru-RU" dirty="0"/>
              <a:t>Проезд до места работы;</a:t>
            </a:r>
          </a:p>
          <a:p>
            <a:r>
              <a:rPr lang="ru-RU" dirty="0"/>
              <a:t>Ипотека;</a:t>
            </a:r>
          </a:p>
          <a:p>
            <a:r>
              <a:rPr lang="ru-RU" dirty="0"/>
              <a:t>Кредит;</a:t>
            </a:r>
          </a:p>
          <a:p>
            <a:r>
              <a:rPr lang="ru-RU" dirty="0"/>
              <a:t>Использование банковских карт;</a:t>
            </a:r>
          </a:p>
          <a:p>
            <a:r>
              <a:rPr lang="ru-RU" dirty="0" err="1"/>
              <a:t>Кешбэк</a:t>
            </a:r>
            <a:r>
              <a:rPr lang="ru-RU" dirty="0"/>
              <a:t>;</a:t>
            </a:r>
          </a:p>
          <a:p>
            <a:r>
              <a:rPr lang="ru-RU" dirty="0"/>
              <a:t>Сбережения;</a:t>
            </a:r>
          </a:p>
          <a:p>
            <a:r>
              <a:rPr lang="ru-RU" dirty="0"/>
              <a:t>Инвестиции;</a:t>
            </a:r>
          </a:p>
          <a:p>
            <a:r>
              <a:rPr lang="ru-RU" dirty="0"/>
              <a:t>Недвижимость;</a:t>
            </a:r>
          </a:p>
          <a:p>
            <a:r>
              <a:rPr lang="ru-RU" dirty="0"/>
              <a:t>Страхование;</a:t>
            </a:r>
          </a:p>
          <a:p>
            <a:r>
              <a:rPr lang="ru-RU" dirty="0"/>
              <a:t>Налоговое и пенсионное планирование;</a:t>
            </a:r>
          </a:p>
          <a:p>
            <a:r>
              <a:rPr lang="ru-RU" dirty="0"/>
              <a:t>Производство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DD525A0-C333-42AE-9877-1CBFED08F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84" t="6147" r="4484" b="11021"/>
          <a:stretch/>
        </p:blipFill>
        <p:spPr>
          <a:xfrm>
            <a:off x="7990210" y="1146221"/>
            <a:ext cx="3828992" cy="142049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4F671D0-5DA5-4729-8E0D-E96A1778C7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776" t="8382" r="4372" b="11318"/>
          <a:stretch/>
        </p:blipFill>
        <p:spPr>
          <a:xfrm>
            <a:off x="5332550" y="1933528"/>
            <a:ext cx="3521660" cy="132079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0B4157F-8763-4768-8E37-7FC7169AE1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695" t="5334" b="6408"/>
          <a:stretch/>
        </p:blipFill>
        <p:spPr>
          <a:xfrm>
            <a:off x="8178829" y="3094094"/>
            <a:ext cx="3640373" cy="142049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C0D017A-3116-4B63-B32D-08D7F8140E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5516" t="23819" r="37593" b="51571"/>
          <a:stretch/>
        </p:blipFill>
        <p:spPr>
          <a:xfrm>
            <a:off x="5355996" y="4102296"/>
            <a:ext cx="3521660" cy="13208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0ECB020-799C-475C-A0FF-87BCBD1967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3934" t="22836" r="33130" b="50050"/>
          <a:stretch/>
        </p:blipFill>
        <p:spPr>
          <a:xfrm>
            <a:off x="8098971" y="5178306"/>
            <a:ext cx="3720232" cy="13208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155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F61631-E5BD-4A23-8A9D-28CCC252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062" y="412763"/>
            <a:ext cx="7116168" cy="1320800"/>
          </a:xfrm>
        </p:spPr>
        <p:txBody>
          <a:bodyPr/>
          <a:lstStyle/>
          <a:p>
            <a:pPr algn="ctr"/>
            <a:r>
              <a:rPr lang="ru-RU" dirty="0"/>
              <a:t>Новые </a:t>
            </a:r>
            <a:r>
              <a:rPr lang="ru-RU" dirty="0" err="1"/>
              <a:t>ФГОСы</a:t>
            </a:r>
            <a:r>
              <a:rPr lang="ru-RU" dirty="0"/>
              <a:t> 2021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74DA4C-BA4E-47A8-BAD2-2926522E8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90" y="1432874"/>
            <a:ext cx="9566059" cy="5162843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Open Sans" panose="020B0606030504020204" pitchFamily="34" charset="0"/>
              </a:rPr>
              <a:t>П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овышение финансовой грамотности – одно из требований ФГОС 2021 для 1–9 классов школы.</a:t>
            </a:r>
          </a:p>
          <a:p>
            <a:pPr algn="just"/>
            <a:r>
              <a:rPr lang="ru-RU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Новые ФГОС содержат требования к результатам 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обучения по финансовой грамотности: 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личному финансовому планированию, защите прав потребителей финансовых услуг, безопасной работе с информацией в интернете, противодействию финансовому мошенничеству, экономической географии и многому другому. Предусматривается решение практических математических задач в области финансов.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1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5CD2C0-8962-4317-AC60-2D97D409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8" y="464257"/>
            <a:ext cx="7913911" cy="1320800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Проблема современной школы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2523E7-85DC-412D-80E6-8A5302224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77" y="2250312"/>
            <a:ext cx="9279466" cy="3880773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Нехватка свободных часов в вариативной части учебно-тематического плана НОО и ООО для введения отдельного предмета  «Основы финансовой грамотности»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3EF9BD9-507C-4890-9179-B88C0A3814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24" t="7819" r="5503" b="10591"/>
          <a:stretch/>
        </p:blipFill>
        <p:spPr>
          <a:xfrm>
            <a:off x="7877908" y="590843"/>
            <a:ext cx="3629464" cy="13208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908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D9FE0-B47B-413D-B7BC-571BC8C2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21" y="393895"/>
            <a:ext cx="8596668" cy="1320800"/>
          </a:xfrm>
        </p:spPr>
        <p:txBody>
          <a:bodyPr/>
          <a:lstStyle/>
          <a:p>
            <a:r>
              <a:rPr lang="ru-RU"/>
              <a:t>Связь финансовой грамотности с общеобразовательными предметами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745B4C-59DA-4296-AB35-72074360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761" y="1714695"/>
            <a:ext cx="7234187" cy="4657970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/>
              <a:t> Обществознание  </a:t>
            </a:r>
          </a:p>
          <a:p>
            <a:r>
              <a:rPr lang="ru-RU" sz="3600" dirty="0"/>
              <a:t> Математика </a:t>
            </a:r>
          </a:p>
          <a:p>
            <a:r>
              <a:rPr lang="ru-RU" sz="3600" dirty="0"/>
              <a:t> География</a:t>
            </a:r>
          </a:p>
          <a:p>
            <a:r>
              <a:rPr lang="ru-RU" sz="3600" dirty="0"/>
              <a:t> История</a:t>
            </a:r>
          </a:p>
          <a:p>
            <a:r>
              <a:rPr lang="ru-RU" sz="3600" dirty="0"/>
              <a:t> Технология</a:t>
            </a:r>
          </a:p>
          <a:p>
            <a:r>
              <a:rPr lang="ru-RU" sz="3600" dirty="0"/>
              <a:t> Информатика</a:t>
            </a:r>
          </a:p>
          <a:p>
            <a:r>
              <a:rPr lang="ru-RU" sz="3600" dirty="0"/>
              <a:t> Иностранные языки</a:t>
            </a:r>
          </a:p>
          <a:p>
            <a:r>
              <a:rPr lang="ru-RU" sz="3600" dirty="0"/>
              <a:t> Литература</a:t>
            </a:r>
          </a:p>
          <a:p>
            <a:r>
              <a:rPr lang="ru-RU" sz="3600" dirty="0"/>
              <a:t> ОБЖ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5696305-CEB9-4A45-8696-94EC444790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119" t="20938" r="40665" b="39254"/>
          <a:stretch/>
        </p:blipFill>
        <p:spPr>
          <a:xfrm>
            <a:off x="6272203" y="2006600"/>
            <a:ext cx="4984731" cy="28448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150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B2B30F-79A6-4DE4-88E7-716F059A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6166" y="290286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Обществознание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278808-6B7B-4029-ACC9-8A57D1AFF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40" y="1037771"/>
            <a:ext cx="5262606" cy="552994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200" dirty="0"/>
              <a:t> В курсе обществознания </a:t>
            </a:r>
            <a:r>
              <a:rPr lang="ru-RU" sz="3200" dirty="0" smtClean="0"/>
              <a:t>имеются разделы </a:t>
            </a:r>
            <a:r>
              <a:rPr lang="ru-RU" sz="3200" dirty="0"/>
              <a:t>с экономическим содержанием. На предмете обществознание изучаются все финансовые отношения и жизнь человека в целом.</a:t>
            </a:r>
          </a:p>
          <a:p>
            <a:r>
              <a:rPr lang="en-US" sz="3200" dirty="0">
                <a:hlinkClick r:id="rId2"/>
              </a:rPr>
              <a:t>https://vashifinancy.ru/materials/stcenarii-urokov-po-obshchestvoznaniiu-s-elementami-finansovoi-gramotnosti/</a:t>
            </a:r>
            <a:r>
              <a:rPr lang="ru-RU" sz="3200" dirty="0"/>
              <a:t> - </a:t>
            </a:r>
            <a:r>
              <a:rPr lang="ru-RU" sz="3200" b="0" cap="all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СЦЕНАРИИ   УРОКОВ ПО ОБЩЕСТВОЗНАНИЮ С ЭЛЕМЕНТАМИ ФИНАНСОВОЙ ГРАМОТНОСТИ</a:t>
            </a:r>
          </a:p>
          <a:p>
            <a:pPr algn="just"/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784A072-37BB-48D9-8F8A-375F06B09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737" t="22632" r="31906" b="41795"/>
          <a:stretch/>
        </p:blipFill>
        <p:spPr>
          <a:xfrm>
            <a:off x="6399505" y="783771"/>
            <a:ext cx="5151403" cy="227148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69E5ABC-CEAA-4B44-9741-978145E3AC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1649" t="18503" r="32857" b="38407"/>
          <a:stretch/>
        </p:blipFill>
        <p:spPr>
          <a:xfrm>
            <a:off x="6383359" y="3657601"/>
            <a:ext cx="5151402" cy="241662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115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0B2EC5-940F-44FC-8A87-EE4DA38C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38" y="2006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Математика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3CB66F-057F-4D6C-97A1-CD6D93F94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86" y="1067646"/>
            <a:ext cx="5751601" cy="561372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математики вводится понятие процент, решаются задачи с вычислением процентов, строятся и исследуются графики, решаются задачи с экономическим содержанием. Особое значение занимают финансовые задачи второй части (15 задача) экзамена по профильной математике. Это задачи на кредиты, вклады, акции, оптимизацию производства.</a:t>
            </a:r>
          </a:p>
          <a:p>
            <a:endParaRPr lang="ru-RU" dirty="0"/>
          </a:p>
          <a:p>
            <a:pPr algn="just"/>
            <a:r>
              <a:rPr lang="en-US" sz="3800" dirty="0">
                <a:hlinkClick r:id="rId2"/>
              </a:rPr>
              <a:t>https://edu.pacc.ru/finmat/</a:t>
            </a:r>
            <a:r>
              <a:rPr lang="ru-RU" sz="3800" dirty="0"/>
              <a:t> -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контент, который позволяет организовать </a:t>
            </a:r>
            <a:r>
              <a:rPr lang="ru-RU" sz="3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математики с позиций практической, житейской пользы и предлагает комплект задач, решение которых поможет в принятии финансовых решений, перед которыми оказывается сегодня практически каждый.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E7E7606-CA94-4626-B8BF-E1AECF465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688" t="12150" r="17911" b="3585"/>
          <a:stretch/>
        </p:blipFill>
        <p:spPr>
          <a:xfrm>
            <a:off x="6632358" y="2710810"/>
            <a:ext cx="5189554" cy="394655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49179A9-38BB-449D-8109-6E8C741A07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2286" t="24193" r="30538" b="41123"/>
          <a:stretch/>
        </p:blipFill>
        <p:spPr>
          <a:xfrm>
            <a:off x="6615568" y="200638"/>
            <a:ext cx="5206344" cy="210646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755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AC2E73-9624-49C3-9BB0-0BDAF8FB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6427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География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5B31AF-4918-4FFA-A012-44BCCAA4B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270000"/>
            <a:ext cx="6075158" cy="501825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знания, связанные с географическим положением государств, экономическими ресурсами государства, полезными ископаемыми, географией промышленности, сельским хозяйством, транспортом, инфраструктуры туризма и географии сферы услуг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https://rosuchebnik.ru/material/sbornik-geography-9/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Circe"/>
              </a:rPr>
              <a:t>Сборник специальных модулей по финансовой грамотности для УМК по географии 9 класса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AD7C78F-C03E-4793-B876-5930412DEC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737" t="18503" r="30424" b="37984"/>
          <a:stretch/>
        </p:blipFill>
        <p:spPr>
          <a:xfrm>
            <a:off x="7184571" y="1084942"/>
            <a:ext cx="4592989" cy="239895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A8BB9C2-7630-4282-823F-E5D813AA57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2500" t="32372" r="29489" b="34807"/>
          <a:stretch/>
        </p:blipFill>
        <p:spPr>
          <a:xfrm>
            <a:off x="7184570" y="4221859"/>
            <a:ext cx="4592989" cy="224971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337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C8C05D-2B12-471E-A434-6F201314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6556" y="204370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История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86B288-C6FE-49F5-A6B2-5F6D8906D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53" y="994008"/>
            <a:ext cx="6061090" cy="550526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/>
              <a:t>Нужно знать какие ошибки совершали наши предки в прошлом, чтобы не совершать ошибки в будущем…</a:t>
            </a:r>
          </a:p>
          <a:p>
            <a:pPr algn="just"/>
            <a:r>
              <a:rPr lang="ru-RU" sz="2400" dirty="0"/>
              <a:t>На уроках истории ученики изучают: историю торговли и появление рыночных отношений, появление денег, влияние войны на экономику страны, взаимоотношения между государствами в различные исторические промежутки, экономические кризисы.</a:t>
            </a:r>
          </a:p>
          <a:p>
            <a:pPr algn="just"/>
            <a:r>
              <a:rPr lang="en-US" sz="2400" dirty="0">
                <a:hlinkClick r:id="rId2"/>
              </a:rPr>
              <a:t>https://vashifinancy.ru/materials/uroki-istorii-dlia-5-11-klassov-28-pourochnykh-razrabotok/</a:t>
            </a:r>
            <a:r>
              <a:rPr lang="ru-RU" sz="2400" dirty="0"/>
              <a:t> - </a:t>
            </a:r>
            <a:r>
              <a:rPr lang="ru-RU" sz="2400" b="0" cap="all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УРОКИ ИСТОРИИ ДЛЯ 5-11 КЛАССОВ (28 ПОУРОЧНЫХ РАЗРАБОТОК)</a:t>
            </a:r>
          </a:p>
          <a:p>
            <a:pPr algn="just"/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F92422-3EB6-458B-AB9F-D127D131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731" t="21693" r="29489" b="38045"/>
          <a:stretch/>
        </p:blipFill>
        <p:spPr>
          <a:xfrm>
            <a:off x="6693557" y="204370"/>
            <a:ext cx="4564014" cy="194739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F544C90-0982-4AB9-B7AE-254DF0934A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4881" t="26450" r="29489" b="41380"/>
          <a:stretch/>
        </p:blipFill>
        <p:spPr>
          <a:xfrm>
            <a:off x="7455878" y="2595196"/>
            <a:ext cx="4564014" cy="180906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3E4435C-4D59-47E6-8D9F-E5E12D0DF4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2500" t="21693" r="33077" b="41739"/>
          <a:stretch/>
        </p:blipFill>
        <p:spPr>
          <a:xfrm>
            <a:off x="6736136" y="4706232"/>
            <a:ext cx="4815974" cy="194739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145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566</TotalTime>
  <Words>864</Words>
  <Application>Microsoft Office PowerPoint</Application>
  <PresentationFormat>Произвольный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Роль школьных дисциплин в формировании финансовой грамотности обучающихся</vt:lpstr>
      <vt:lpstr>Финансовая сфера жизнедеятельности человека</vt:lpstr>
      <vt:lpstr>Новые ФГОСы 2021 </vt:lpstr>
      <vt:lpstr>Проблема современной школы</vt:lpstr>
      <vt:lpstr>Связь финансовой грамотности с общеобразовательными предметами </vt:lpstr>
      <vt:lpstr>Обществознание</vt:lpstr>
      <vt:lpstr>Математика</vt:lpstr>
      <vt:lpstr>География</vt:lpstr>
      <vt:lpstr>История</vt:lpstr>
      <vt:lpstr>Технология</vt:lpstr>
      <vt:lpstr>Информатика</vt:lpstr>
      <vt:lpstr>Иностранные языки</vt:lpstr>
      <vt:lpstr>Литература</vt:lpstr>
      <vt:lpstr>ОБЖ</vt:lpstr>
      <vt:lpstr>Поиск эффективных путей</vt:lpstr>
      <vt:lpstr>Модули внедрения программ по финансовой грамотности в образовательный процесс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школьных дисциплин в формировании финансовой грамотности обучающихся</dc:title>
  <dc:creator>IVT-1</dc:creator>
  <cp:lastModifiedBy>62</cp:lastModifiedBy>
  <cp:revision>40</cp:revision>
  <dcterms:created xsi:type="dcterms:W3CDTF">2022-02-26T10:53:11Z</dcterms:created>
  <dcterms:modified xsi:type="dcterms:W3CDTF">2022-02-28T10:47:50Z</dcterms:modified>
</cp:coreProperties>
</file>