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56" r:id="rId4"/>
    <p:sldId id="266" r:id="rId5"/>
    <p:sldId id="262" r:id="rId6"/>
    <p:sldId id="259" r:id="rId7"/>
    <p:sldId id="257" r:id="rId8"/>
    <p:sldId id="271" r:id="rId9"/>
    <p:sldId id="272" r:id="rId10"/>
    <p:sldId id="273" r:id="rId11"/>
    <p:sldId id="260" r:id="rId12"/>
    <p:sldId id="263" r:id="rId13"/>
    <p:sldId id="267" r:id="rId14"/>
    <p:sldId id="268" r:id="rId15"/>
    <p:sldId id="258" r:id="rId16"/>
    <p:sldId id="274" r:id="rId17"/>
    <p:sldId id="26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3084" y="-11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428604"/>
            <a:ext cx="8429684" cy="43396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6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Все победы в жизни начинаются с победы над собой!</a:t>
            </a:r>
            <a:r>
              <a:rPr lang="ru-RU" sz="6000" dirty="0" smtClean="0">
                <a:solidFill>
                  <a:srgbClr val="000000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000000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Конфуций</a:t>
            </a:r>
            <a:endParaRPr lang="en-US" sz="3600" i="1" dirty="0" smtClean="0">
              <a:solidFill>
                <a:srgbClr val="000000"/>
              </a:solidFill>
              <a:latin typeface="Book Antiqu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</p:txBody>
      </p:sp>
      <p:sp>
        <p:nvSpPr>
          <p:cNvPr id="1027" name="AutoShape 3" descr="https://interesnyefakty.org/wp-content/uploads/Foto-Suvorova-interesnyefakty.org-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Picture 2" descr="https://avatars.mds.yandex.net/get-pdb/921063/c47197b7-5f25-4fbc-b36d-4fd6fbfc9d88/ori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785786" y="3683172"/>
            <a:ext cx="4286280" cy="28597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142852"/>
            <a:ext cx="8358246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Проверка по эталону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Правила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обращения с сотовым телефоном</a:t>
            </a:r>
            <a:r>
              <a:rPr lang="ru-RU" sz="2400" dirty="0" smtClean="0"/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0" name="AutoShape 2" descr="https://myslide.ru/documents_3/692d8b62d9bb025db54dece187138ebb/img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/>
          <a:srcRect l="36328" t="28125" r="41406" b="32292"/>
          <a:stretch>
            <a:fillRect/>
          </a:stretch>
        </p:blipFill>
        <p:spPr bwMode="auto">
          <a:xfrm>
            <a:off x="6786580" y="4714884"/>
            <a:ext cx="2143106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214282" y="1142984"/>
            <a:ext cx="864399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Перед уроком выключи телефон или поставь беззвучный режим.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Book Antiqua" pitchFamily="18" charset="0"/>
                <a:ea typeface="Times New Roman" pitchFamily="18" charset="0"/>
              </a:rPr>
              <a:t>Не разговаривай по телефону с незнакомыми людьми.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Не пользуйтесь мобильным телефоном во время грозы.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Не пользуйтесь мобильным телефоном во время пересечения дороги.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Находясь дома, кладите телефон на расстоянии не менее 50 см от себя.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Не носите сотовый телефон близко к телу, например, в карманах, лучше носить его в сумке.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Не спите рядом с сотовым телефоном.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Не балуйся телефоном.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Не играй в телефоне на уроке.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 rot="20565574">
            <a:off x="-171111" y="975876"/>
            <a:ext cx="7772400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 Antiqua" pitchFamily="18" charset="0"/>
                <a:ea typeface="+mj-ea"/>
                <a:cs typeface="+mj-cs"/>
              </a:rPr>
              <a:t>Культурный эксперимент!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9218" name="AutoShape 2" descr="https://www.pngarts.com/files/3/Mandarin-PNG-Photo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 l="9375" t="16666" r="40234" b="31250"/>
          <a:stretch>
            <a:fillRect/>
          </a:stretch>
        </p:blipFill>
        <p:spPr bwMode="auto">
          <a:xfrm>
            <a:off x="4714876" y="4133412"/>
            <a:ext cx="4071966" cy="2367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 l="13086" t="10416" r="42383" b="26042"/>
          <a:stretch>
            <a:fillRect/>
          </a:stretch>
        </p:blipFill>
        <p:spPr bwMode="auto">
          <a:xfrm>
            <a:off x="5072066" y="1142984"/>
            <a:ext cx="3643306" cy="29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/>
          <a:srcRect l="17773" t="10416" r="46484" b="37500"/>
          <a:stretch>
            <a:fillRect/>
          </a:stretch>
        </p:blipFill>
        <p:spPr bwMode="auto">
          <a:xfrm>
            <a:off x="357158" y="2786058"/>
            <a:ext cx="4324857" cy="3544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https://www.pngarts.com/files/3/Mandarin-PNG-Photo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https://www.pngarts.com/files/3/Mandarin-PNG-Photo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4" name="AutoShape 6" descr="https://s1.1zoom.me/big7/596/Citrus_Mandarine_4678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714348" y="2500306"/>
            <a:ext cx="792961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Мужчина на бегу крикнул прохожему “Сколько время?” Обращаясь, таким образом, мужчина допустил ошибки. Какие? </a:t>
            </a:r>
            <a:endParaRPr lang="ru-RU" sz="3200" i="1" dirty="0" smtClean="0">
              <a:solidFill>
                <a:srgbClr val="333333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должен был спокойно спросить “Извините, пожалуйста, не смогли бы вы, сказать, который час?”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 rot="20565574">
            <a:off x="-814053" y="904437"/>
            <a:ext cx="7772400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 Antiqua" pitchFamily="18" charset="0"/>
                <a:ea typeface="+mj-ea"/>
                <a:cs typeface="+mj-cs"/>
              </a:rPr>
              <a:t>Современный этикет!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 rot="20565574">
            <a:off x="-814053" y="904437"/>
            <a:ext cx="7772400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 Antiqua" pitchFamily="18" charset="0"/>
                <a:ea typeface="+mj-ea"/>
                <a:cs typeface="+mj-cs"/>
              </a:rPr>
              <a:t>Современный этикет!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00034" y="2500306"/>
            <a:ext cx="807249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Два мальчика столкнулись в дверях и никак не могут разойтись. Кто из них должен уступить дорогу, если возраст мальчиков 8 и 11 лет?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lang="ru-RU" sz="3200" i="1" dirty="0" smtClean="0">
              <a:solidFill>
                <a:srgbClr val="333333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Обычно дорогу первым уступает тот, кто вежливее.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 rot="20565574">
            <a:off x="-814053" y="904437"/>
            <a:ext cx="7772400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 Antiqua" pitchFamily="18" charset="0"/>
                <a:ea typeface="+mj-ea"/>
                <a:cs typeface="+mj-cs"/>
              </a:rPr>
              <a:t>Современный этикет!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71472" y="2357430"/>
            <a:ext cx="828680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Одна девочка жаловалась возмущенно маме: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Петров такой невежливый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зовет меня Танька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ты как его зовешь?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спросила мама.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его вообще никак не зову. Я ему просто кричу: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Эй, ты!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ответила Таня. Права ли Таня?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lang="ru-RU" sz="3200" i="1" dirty="0" smtClean="0">
              <a:solidFill>
                <a:srgbClr val="333333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Нет.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 rot="20565574">
            <a:off x="-956929" y="618686"/>
            <a:ext cx="7772400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 Antiqua" pitchFamily="18" charset="0"/>
                <a:ea typeface="+mj-ea"/>
                <a:cs typeface="+mj-cs"/>
              </a:rPr>
              <a:t>Современный этикет!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7158" y="2071678"/>
            <a:ext cx="850112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улице шли двое прохожих: одному 62 года, другому 8 лет. У первого в руках было 5 предметов: портфель, 3 книги и большой сверток. Одна книга упала.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вас упала книга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закричал мальчик, догоняя прохожего.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Разве?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удивился тот.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Конечно. У вас было 5 предметов: 3 книги, портфель и сверток, а теперь осталось 4 предмета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объяснил мальчик.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вижу, что ты хорошо знаешь математику,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сказал прохожий, с трудом поднимая книгу.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Но, однако, есть правила, которые ты еще не усвоил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Что должен был сделать мальчик?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Поднять книгу и помочь прохожему.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0"/>
            <a:ext cx="7772400" cy="1470025"/>
          </a:xfrm>
        </p:spPr>
        <p:txBody>
          <a:bodyPr/>
          <a:lstStyle/>
          <a:p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Хорошие манеры!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3314" name="Picture 2" descr="http://www.artlib.ru/objects/gallery_699/artlib_gallery-349688-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4714884"/>
            <a:ext cx="5143504" cy="1928811"/>
          </a:xfrm>
          <a:prstGeom prst="rect">
            <a:avLst/>
          </a:prstGeom>
          <a:noFill/>
        </p:spPr>
      </p:pic>
      <p:sp>
        <p:nvSpPr>
          <p:cNvPr id="13316" name="AutoShape 4" descr="https://ds05.infourok.ru/uploads/ex/0c38/000a0acf-680c22a8/hello_html_2e296c4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9" name="AutoShape 7" descr="https://img.labirint.ru/rcimg/c2806a8da2e6bd21dd7bdf0146efe0ab/1920x1080/comments_pic/1539/3_c402f1aed6dbfe0b77a4488648a6c678_1443290076.jpg?144328998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26" name="AutoShape 14" descr="https://main-cdn.goods.ru/big2/hlr-system/1514740710/600000282716b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28" name="AutoShape 16" descr="https://main-cdn.goods.ru/big2/hlr-system/1514740710/600000282716b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1142984"/>
            <a:ext cx="892971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lang="ru-RU" sz="2400" dirty="0" smtClean="0">
              <a:latin typeface="Book Antiqua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solidFill>
                  <a:srgbClr val="000000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Узнать: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1.Правила поведения дома.</a:t>
            </a:r>
            <a:endParaRPr lang="ru-RU" sz="2400" dirty="0" smtClean="0">
              <a:latin typeface="Book Antiqua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2.Правила поведения в школе.</a:t>
            </a:r>
            <a:endParaRPr lang="ru-RU" sz="2400" dirty="0" smtClean="0">
              <a:latin typeface="Book Antiqua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3.Правила поведения за столом.</a:t>
            </a:r>
            <a:endParaRPr lang="ru-RU" sz="2400" dirty="0" smtClean="0">
              <a:latin typeface="Book Antiqua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4.Правила обращения с сотовым телефоном и др. гаджетами.</a:t>
            </a:r>
            <a:endParaRPr lang="ru-RU" sz="2400" dirty="0" smtClean="0">
              <a:solidFill>
                <a:srgbClr val="000000"/>
              </a:solidFill>
              <a:latin typeface="Book Antiqua" pitchFamily="18" charset="0"/>
              <a:ea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solidFill>
                  <a:srgbClr val="000000"/>
                </a:solidFill>
                <a:latin typeface="Book Antiqua" pitchFamily="18" charset="0"/>
                <a:ea typeface="Times New Roman" pitchFamily="18" charset="0"/>
              </a:rPr>
              <a:t>Выяснить, чем связаны термины «Хорошие манеры» и «Этикет».</a:t>
            </a:r>
            <a:r>
              <a:rPr lang="ru-RU" sz="2400" i="1" dirty="0" smtClean="0">
                <a:latin typeface="Book Antiqua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71472" y="428604"/>
            <a:ext cx="7772400" cy="3857652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ru-RU" sz="4000" i="1" dirty="0" smtClean="0">
                <a:latin typeface="Book Antiqua" pitchFamily="18" charset="0"/>
              </a:rPr>
              <a:t>«Вы живете среди людей. </a:t>
            </a:r>
          </a:p>
          <a:p>
            <a:pPr algn="just"/>
            <a:r>
              <a:rPr lang="ru-RU" sz="4000" i="1" dirty="0" smtClean="0">
                <a:latin typeface="Book Antiqua" pitchFamily="18" charset="0"/>
              </a:rPr>
              <a:t>Делайте так, чтобы людям, которые вас окружают, было хорошо!»</a:t>
            </a:r>
          </a:p>
          <a:p>
            <a:pPr algn="r"/>
            <a:endParaRPr lang="ru-RU" sz="2800" dirty="0" smtClean="0">
              <a:latin typeface="Book Antiqua" pitchFamily="18" charset="0"/>
            </a:endParaRPr>
          </a:p>
          <a:p>
            <a:pPr algn="r"/>
            <a:r>
              <a:rPr lang="ru-RU" sz="2800" dirty="0" smtClean="0">
                <a:latin typeface="Book Antiqua" pitchFamily="18" charset="0"/>
              </a:rPr>
              <a:t>В.А. Сухомлинский</a:t>
            </a:r>
            <a:endParaRPr lang="ru-RU" sz="2800" dirty="0">
              <a:latin typeface="Book Antiqua" pitchFamily="18" charset="0"/>
            </a:endParaRPr>
          </a:p>
        </p:txBody>
      </p:sp>
      <p:pic>
        <p:nvPicPr>
          <p:cNvPr id="3" name="Picture 2" descr="http://www.artlib.ru/objects/gallery_699/artlib_gallery-349688-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4714884"/>
            <a:ext cx="5143504" cy="19288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642918"/>
            <a:ext cx="79296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Book Antiqua" pitchFamily="18" charset="0"/>
              </a:rPr>
              <a:t>Прочитайте текст на стр. 117 </a:t>
            </a:r>
          </a:p>
          <a:p>
            <a:pPr algn="ctr"/>
            <a:r>
              <a:rPr lang="ru-RU" sz="3200" dirty="0" smtClean="0">
                <a:latin typeface="Book Antiqua" pitchFamily="18" charset="0"/>
              </a:rPr>
              <a:t>(1-2, 4-5 абзацы) </a:t>
            </a:r>
            <a:endParaRPr lang="ru-RU" sz="3200" dirty="0">
              <a:latin typeface="Book Antiqua" pitchFamily="18" charset="0"/>
            </a:endParaRPr>
          </a:p>
        </p:txBody>
      </p:sp>
      <p:pic>
        <p:nvPicPr>
          <p:cNvPr id="4" name="Picture 2" descr="https://avatars.mds.yandex.net/get-pdb/921063/c47197b7-5f25-4fbc-b36d-4fd6fbfc9d88/ori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2500297" y="2143116"/>
            <a:ext cx="4604153" cy="307183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5500702"/>
            <a:ext cx="79296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Book Antiqua" pitchFamily="18" charset="0"/>
              </a:rPr>
              <a:t>Александр Васильевич Суворов</a:t>
            </a:r>
            <a:endParaRPr lang="ru-RU" sz="3200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953208">
            <a:off x="711804" y="713889"/>
            <a:ext cx="7772400" cy="1470025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Хорошие манеры!</a:t>
            </a:r>
            <a:endParaRPr lang="ru-RU" sz="6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3314" name="Picture 2" descr="http://www.artlib.ru/objects/gallery_699/artlib_gallery-349688-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1" y="3500438"/>
            <a:ext cx="8382071" cy="3143272"/>
          </a:xfrm>
          <a:prstGeom prst="rect">
            <a:avLst/>
          </a:prstGeom>
          <a:noFill/>
        </p:spPr>
      </p:pic>
      <p:sp>
        <p:nvSpPr>
          <p:cNvPr id="13316" name="AutoShape 4" descr="https://ds05.infourok.ru/uploads/ex/0c38/000a0acf-680c22a8/hello_html_2e296c4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9" name="AutoShape 7" descr="https://img.labirint.ru/rcimg/c2806a8da2e6bd21dd7bdf0146efe0ab/1920x1080/comments_pic/1539/3_c402f1aed6dbfe0b77a4488648a6c678_1443290076.jpg?144328998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26" name="AutoShape 14" descr="https://main-cdn.goods.ru/big2/hlr-system/1514740710/600000282716b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28" name="AutoShape 16" descr="https://main-cdn.goods.ru/big2/hlr-system/1514740710/600000282716b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2890" t="12500" r="41992" b="33333"/>
          <a:stretch>
            <a:fillRect/>
          </a:stretch>
        </p:blipFill>
        <p:spPr bwMode="auto">
          <a:xfrm>
            <a:off x="4786314" y="4000504"/>
            <a:ext cx="3929058" cy="2653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85720" y="357166"/>
            <a:ext cx="814393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Узнать: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1.Правила поведения дома.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2.Правила поведения в школе.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3.Правила поведения за столом.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4.Правила обращения с сотовым телефоном и др. гаджетами.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Book Antiqua" pitchFamily="18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 Antiqua" pitchFamily="18" charset="0"/>
                <a:ea typeface="Times New Roman" pitchFamily="18" charset="0"/>
              </a:rPr>
              <a:t>Выяснить, чем связаны термины «Хорошие манеры» и «Этикет».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85720" y="357166"/>
            <a:ext cx="864399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Манеры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– формы поведения. 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Этикет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– установленный   порядок хороших манер и правил поведения. 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Book Antiqu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Воспитанный человек всегда придерживается правил этикета.</a:t>
            </a:r>
            <a:endParaRPr kumimoji="0" lang="ru-RU" sz="48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142984"/>
            <a:ext cx="80010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Старший в группе распределяет обязанности.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Работаем дружно.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Говорим по делу.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Читаем внимательно текст.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Находим ответы на вопросы.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Если нужно ответы записываем на отдельном листе.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окончании работы, выбираем выступающего от группы, или выступаем все вместе.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28728" y="214290"/>
            <a:ext cx="6286544" cy="153233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работы в группе</a:t>
            </a:r>
          </a:p>
          <a:p>
            <a:pPr algn="ctr"/>
            <a:endParaRPr lang="ru-RU" sz="4400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www.artlib.ru/objects/gallery_699/artlib_gallery-349688-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4643446"/>
            <a:ext cx="5072066" cy="19020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142852"/>
            <a:ext cx="8358246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Проверка по эталону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Правила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поведения в школе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8203" t="17708" r="36133" b="15625"/>
          <a:stretch>
            <a:fillRect/>
          </a:stretch>
        </p:blipFill>
        <p:spPr bwMode="auto">
          <a:xfrm>
            <a:off x="5857884" y="4500570"/>
            <a:ext cx="3000396" cy="2021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14282" y="1285860"/>
            <a:ext cx="828680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Береги школьные учебники.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Сиди за партой спокойно, не вертись.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Надевай подходящую для школы одежду.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Book Antiqua" pitchFamily="18" charset="0"/>
                <a:ea typeface="Times New Roman" pitchFamily="18" charset="0"/>
              </a:rPr>
              <a:t>Не бегай на перемене по лестницам и коридорам.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Book Antiqua" pitchFamily="18" charset="0"/>
                <a:ea typeface="Times New Roman" pitchFamily="18" charset="0"/>
              </a:rPr>
              <a:t>Не говори неприятных слов, нецензурных выражений.</a:t>
            </a:r>
            <a:endParaRPr lang="ru-RU" sz="2400" dirty="0" smtClean="0">
              <a:latin typeface="Book Antiqu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Не рисуй на парте.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Не забывай в школе свои вещи.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Не болтай на уроке.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Уважай учителя.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Не опаздывай на урок.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142852"/>
            <a:ext cx="8358246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Проверка по эталону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Правила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поведения дома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8" name="Picture 2" descr="Субботник в шкафу - Убей в себе &quot;Плюшкина&quot;! - Страна Ма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3412572"/>
            <a:ext cx="2961240" cy="3188234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214282" y="1357298"/>
            <a:ext cx="850112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Следи за порядком в своей комнате.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Book Antiqua" pitchFamily="18" charset="0"/>
                <a:ea typeface="Times New Roman" pitchFamily="18" charset="0"/>
              </a:rPr>
              <a:t>Если случилась беда, зови на помощь или окажи посильную помощь.</a:t>
            </a:r>
            <a:endParaRPr lang="ru-RU" sz="2400" dirty="0" smtClean="0">
              <a:latin typeface="Book Antiqua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Book Antiqua" pitchFamily="18" charset="0"/>
                <a:ea typeface="Times New Roman" pitchFamily="18" charset="0"/>
              </a:rPr>
              <a:t>Будь осторожен с электрическими приборами.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Не ломай мебель.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Не играй дома в шумные игры.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Не включай музыку слишком громко.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Не порти шторы и одежду.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Не разбрасывай острые предметы.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Не забывай ключи снаружи двери.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142852"/>
            <a:ext cx="8358246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Проверка по эталону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Правила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поведения за столом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 l="11719" t="14583" r="42546" b="27083"/>
          <a:stretch>
            <a:fillRect/>
          </a:stretch>
        </p:blipFill>
        <p:spPr bwMode="auto">
          <a:xfrm>
            <a:off x="5929322" y="4429132"/>
            <a:ext cx="3000396" cy="21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85720" y="1285860"/>
            <a:ext cx="835824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Не разговаривай с набитым ртом.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Хорошо веди себя в школьной столовой.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Не читай за обедом.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Не ешь грязные фрукты и овощи.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После обеда говори: «Спасибо».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Испачканные руки и рот вытирай салфеткой.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Во время еды не крутись и не размахивай руками.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Не торопись, ешь небольшими кусочками.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</a:rPr>
              <a:t>Вымой руки перед едой.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739</Words>
  <PresentationFormat>Экран (4:3)</PresentationFormat>
  <Paragraphs>102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Хорошие манеры!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Хорошие манеры!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Мусора больше нет!</dc:title>
  <dc:creator>zavuch</dc:creator>
  <cp:lastModifiedBy>zavuch</cp:lastModifiedBy>
  <cp:revision>50</cp:revision>
  <dcterms:created xsi:type="dcterms:W3CDTF">2019-02-20T10:10:07Z</dcterms:created>
  <dcterms:modified xsi:type="dcterms:W3CDTF">2019-11-25T01:50:27Z</dcterms:modified>
</cp:coreProperties>
</file>