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70" r:id="rId16"/>
    <p:sldId id="271" r:id="rId17"/>
    <p:sldId id="272" r:id="rId18"/>
    <p:sldId id="273" r:id="rId19"/>
    <p:sldId id="277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2624-8B7E-481E-B413-844DA86D4CA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9A815-BB2C-49EE-B162-D6F6C59E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4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A815-BB2C-49EE-B162-D6F6C59E11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6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A815-BB2C-49EE-B162-D6F6C59E11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0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C4FF4-6EE1-4A76-9B8F-B2F594D6C874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7A747-1B53-4B3F-B8D2-D8AB0E1281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BD201-5F9C-4593-BEFD-74C971F0B552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E6F0-797A-404D-B2F0-96032D2C1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3035-02C7-4538-A480-C6887B19F5A6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8664C-3B03-4311-A452-8E87A1DF2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2DDE1-E9F2-4B50-AB95-1A36B28481DE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7BA6C-DE82-4922-A007-5CB817EE4E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11FA9-72D4-4D0D-AA04-5200C8F96D1C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FCBB-F7D8-4AD9-B5F9-93687358C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AA105-3B9A-485F-A7BD-B3B1C1BFF994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17202-91A5-4841-8837-12B3422A9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3E727-7E97-4B76-A273-97C117DFD6DE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140D1-42AB-456C-B3EB-2E58162D2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FDA9A-A9AF-4522-BA4E-959710ABA8F2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C3DF-49FF-4AA4-A1AB-8615103FAE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C31E6-6AC6-4E62-806B-D0CB1E8C6262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0E188-B191-46AC-99B7-5113417AE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59BE0-226E-4980-AAF5-F1A9DF7C7AE8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319C-EFFD-43A6-A723-9E31BBA50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4FB44-2B3A-4EA5-B708-4FEB9F41BBF1}" type="datetimeFigureOut">
              <a:rPr lang="ru-RU" smtClean="0"/>
              <a:pPr>
                <a:defRPr/>
              </a:pPr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51498-F984-481A-8E8C-4DDFA9BC9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FB1960-D493-4F5A-A6CD-779CA5528EC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D08E1E-61B3-495E-BB65-18256C66381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Рисунок2.png"/>
          <p:cNvPicPr>
            <a:picLocks noChangeAspect="1"/>
          </p:cNvPicPr>
          <p:nvPr userDrawn="1"/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2" name="Прямоугольник 11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7503" y="4885783"/>
            <a:ext cx="8716496" cy="688475"/>
            <a:chOff x="995305" y="2146448"/>
            <a:chExt cx="7285788" cy="3357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95305" y="2146448"/>
              <a:ext cx="7285788" cy="1152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1440" y="0"/>
            <a:ext cx="8087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600" b="1" dirty="0" smtClean="0"/>
              <a:t>Экстремизму </a:t>
            </a:r>
            <a:r>
              <a:rPr lang="ru-RU" sz="3600" b="1" dirty="0"/>
              <a:t>и </a:t>
            </a:r>
            <a:r>
              <a:rPr lang="ru-RU" sz="3600" b="1" dirty="0" smtClean="0"/>
              <a:t>терроризму-НЕТ!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9" y="646331"/>
            <a:ext cx="8491190" cy="51589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264"/>
            <a:ext cx="889248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8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2"/>
            <a:ext cx="9144000" cy="64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656"/>
            <a:ext cx="9036496" cy="64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6385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45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116632"/>
            <a:ext cx="892899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28992" cy="61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" y="44624"/>
            <a:ext cx="903649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7" y="44624"/>
            <a:ext cx="8953053" cy="33590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86154"/>
            <a:ext cx="8953053" cy="29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7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33512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Теперь</a:t>
            </a:r>
            <a:r>
              <a:rPr lang="ru-RU" sz="2400" b="1" i="1" dirty="0"/>
              <a:t>, когда мы научились летать по воздуху, как птицы, плавать под водой, как рыбы, нам не хватает только одного: научиться жить на земле, как </a:t>
            </a:r>
            <a:r>
              <a:rPr lang="ru-RU" sz="2400" b="1" i="1" dirty="0" smtClean="0"/>
              <a:t>люди.                         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                                               Бернард Шоу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99056"/>
            <a:ext cx="6734522" cy="5112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" y="0"/>
            <a:ext cx="9036496" cy="63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0" y="439341"/>
            <a:ext cx="87849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57157" y="476672"/>
            <a:ext cx="8358247" cy="3984797"/>
            <a:chOff x="607488" y="1784089"/>
            <a:chExt cx="7925326" cy="474940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784089"/>
              <a:ext cx="7925326" cy="4046221"/>
              <a:chOff x="607288" y="-265344"/>
              <a:chExt cx="7925152" cy="505799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265344"/>
                <a:ext cx="7925152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75163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" y="159643"/>
            <a:ext cx="8938083" cy="629934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55509" y="32284"/>
            <a:ext cx="8880987" cy="64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" y="116632"/>
            <a:ext cx="9144000" cy="13525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108264"/>
              </p:ext>
            </p:extLst>
          </p:nvPr>
        </p:nvGraphicFramePr>
        <p:xfrm>
          <a:off x="532731" y="8325544"/>
          <a:ext cx="8640960" cy="6798528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679852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Религиозный экстремизм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проявляется 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в крайней нетерпимости к представителям различных конфессий либо противоборстве внутри одной конфессии (</a:t>
                      </a:r>
                      <a:r>
                        <a:rPr lang="ru-RU" sz="1200" dirty="0" err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внутриконфессиональный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 и межконфессиональный экстремизм) и зачастую используется в политических целях, в борьбе религиозных организаций против светского государства или за утверждение власти представителей одной из </a:t>
                      </a:r>
                      <a:r>
                        <a:rPr lang="ru-RU" sz="1200" dirty="0" err="1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конфесси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ru-RU" sz="12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олитический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экстремизм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означает незаконную деятельность политических партий и движений, а также должностных лиц и рядовых граждан, направленную на насильственное изменение существующего государственного строя, уничтожение существующих государственных структур и установление диктатуры тоталитарного порядка, разжигание национальной и социальной вражды.</a:t>
                      </a:r>
                    </a:p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Националистический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экстремизм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выражается в утверждении превосходства и исключительности определенной нации или расы и направлен на разжигание национальной нетерпимости, дискриминацию в отношении представителей иных народов.</a:t>
                      </a:r>
                    </a:p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Э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кономический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экстремизм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направлен на устранение конкуренции в предпринимательской деятельности путем криминальных насильственных действий преступных групп, оказания давления,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устрашения, бандитских нападений на конкурентов.</a:t>
                      </a:r>
                    </a:p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Этнический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экстремизм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ориентирован 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на изоляционизм, отвержение достижений других культур и проявляется в пропаганде насилия, жестокости, уничтожении исторических памятников, являющихся национальным достоянием и других крайних действиях.</a:t>
                      </a:r>
                    </a:p>
                    <a:p>
                      <a:r>
                        <a:rPr lang="ru-RU" sz="1200" i="1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Экстремизм в области экологических отношений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выступает против эффективной государственной природоохранительной политики и научно-технического прогресса.</a:t>
                      </a:r>
                    </a:p>
                    <a:p>
                      <a:r>
                        <a:rPr lang="ru-RU" sz="1200" i="1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Технологический экстремизм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направлен на использование или угрозу использования ядерного, химического или бактериологического оружия, радиоактивных и высокотоксичных химических и биологических веществ, а также захват ядерных или иных промышленных объектов, представляющих повышенную опасность для жизни и здоровья людей, ради достижения политических целей и </a:t>
                      </a:r>
                      <a:r>
                        <a:rPr lang="ru-RU" sz="1200" dirty="0" err="1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др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98850" y="52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834" y="1412776"/>
            <a:ext cx="89476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1.Экстремизм </a:t>
            </a:r>
            <a:r>
              <a:rPr lang="ru-RU" sz="1400" b="1" dirty="0"/>
              <a:t>политический</a:t>
            </a:r>
            <a:r>
              <a:rPr lang="ru-RU" sz="1400" dirty="0"/>
              <a:t> представляет собой деятельность общественных объединений, иных организаций, должностных лиц и граждан, направленная на насильственное изменение конституционного строя, разжигание социальной, расовой, национальной или религиозной розни, иное применение насилия для достижения политических целей, а также публичные призывы к совершению противоправных действий.</a:t>
            </a:r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2.Религиозный</a:t>
            </a:r>
            <a:r>
              <a:rPr lang="ru-RU" sz="1400" dirty="0" smtClean="0"/>
              <a:t> </a:t>
            </a:r>
            <a:r>
              <a:rPr lang="ru-RU" sz="1400" b="1" dirty="0"/>
              <a:t>экстремизм</a:t>
            </a:r>
            <a:r>
              <a:rPr lang="ru-RU" sz="1400" dirty="0"/>
              <a:t> определяется как приверженность к крайним религиозным взглядам и методам действий по достижению своих религиозных целей. Он характеризуется фанатизмом, приверженностью к крайним вероучениям, возбуждением религиозной вражды и пропаганда неполноценности граждан по признаку их отношения к религии, нетерпимостью к представителям других конфессий и т.п.</a:t>
            </a:r>
            <a:r>
              <a:rPr lang="ru-RU" sz="1400" dirty="0">
                <a:solidFill>
                  <a:srgbClr val="333333"/>
                </a:solidFill>
                <a:latin typeface="arial"/>
              </a:rPr>
              <a:t/>
            </a:r>
            <a:br>
              <a:rPr lang="ru-RU" sz="1400" dirty="0">
                <a:solidFill>
                  <a:srgbClr val="333333"/>
                </a:solidFill>
                <a:latin typeface="arial"/>
              </a:rPr>
            </a:br>
            <a:endParaRPr lang="ru-RU" sz="1400" dirty="0" smtClean="0">
              <a:solidFill>
                <a:srgbClr val="333333"/>
              </a:solidFill>
              <a:latin typeface="arial"/>
            </a:endParaRPr>
          </a:p>
          <a:p>
            <a:r>
              <a:rPr lang="ru-RU" sz="1400" dirty="0" smtClean="0">
                <a:solidFill>
                  <a:srgbClr val="333333"/>
                </a:solidFill>
                <a:latin typeface="arial"/>
              </a:rPr>
              <a:t>3.</a:t>
            </a:r>
            <a:r>
              <a:rPr lang="ru-RU" sz="1400" b="1" dirty="0" smtClean="0"/>
              <a:t>Этнический </a:t>
            </a:r>
            <a:r>
              <a:rPr lang="ru-RU" sz="1400" b="1" dirty="0"/>
              <a:t>экстремизм</a:t>
            </a:r>
            <a:r>
              <a:rPr lang="ru-RU" sz="1400" dirty="0"/>
              <a:t>  в своей сущности связан с такой категорией, как национализм, который трактуется как реакционная идеология, состоящая в проповеди национальной исключительности и национального превосходства. Национализм может выступать как в форме разжигания национальной розни между национальностями и народностями одной страны, так и в форме натравливания народа одной страны на народ другой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>4.</a:t>
            </a:r>
            <a:r>
              <a:rPr lang="ru-RU" sz="1400" b="1" dirty="0" smtClean="0"/>
              <a:t>Националистический </a:t>
            </a:r>
            <a:r>
              <a:rPr lang="ru-RU" sz="1400" b="1" dirty="0"/>
              <a:t>экстремизм </a:t>
            </a:r>
            <a:r>
              <a:rPr lang="ru-RU" sz="1400" dirty="0"/>
              <a:t> направлен на подрыв конституционных принципов государственной национальной политики, ущемление прав граждан в связи с национальной принадлежностью, разжигание национальной розни, на дискредитацию должностных лиц по национальному признаку и т.п</a:t>
            </a:r>
            <a:r>
              <a:rPr lang="ru-RU" sz="1400" dirty="0" smtClean="0"/>
              <a:t>.</a:t>
            </a:r>
            <a:endParaRPr lang="ru-RU" sz="1400" dirty="0" smtClean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2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8" y="44624"/>
            <a:ext cx="881011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4101"/>
            <a:ext cx="892899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85" y="1280656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настоящее время экстремизм приобретает всё более разнообразные формы и угрожающие масштабы.</a:t>
            </a:r>
            <a:br>
              <a:rPr lang="ru-RU" sz="2000" dirty="0"/>
            </a:br>
            <a:r>
              <a:rPr lang="ru-RU" sz="2000" dirty="0"/>
              <a:t>Средства массовой информации пестрят заголовками, напоминающими сводки с полей  сражений. На самом деле так оно и есть: терроризм уже давно объявил войну миру. Понятия теракт, террорист-смертник, пояс шахида, захват заложников и т.д. стали неотъемлемой частью современного мира. Часто жертвами терроризма становятся невинные люди, среди которых есть и дети.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593"/>
            <a:ext cx="9037004" cy="1265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5" y="3821087"/>
            <a:ext cx="8818346" cy="25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0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952</TotalTime>
  <Words>190</Words>
  <Application>Microsoft Office PowerPoint</Application>
  <PresentationFormat>Экран (4:3)</PresentationFormat>
  <Paragraphs>16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</vt:lpstr>
      <vt:lpstr>Calibri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2014-06-24T15:51:35Z</dcterms:created>
  <dcterms:modified xsi:type="dcterms:W3CDTF">2021-12-05T16:02:18Z</dcterms:modified>
</cp:coreProperties>
</file>