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7.148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174 1564,'1'-18,"2"-1,0 0,1 1,1 0,0 0,7-14,8-29,129-601,-71 285,-60 296,-3 0,4-79,-54 308,-223 1073,252-1186,3-18,0 1,-1-1,-5 13,7-26,1 0,-1 0,0 0,0-1,0 1,0-1,-1 1,0-1,1 0,-1 0,0 0,-1 0,1-1,0 1,-1-1,0 0,-2 2,-2-2,1 1,-1-1,0-1,-1 1,1-1,-8-1,-56-2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9.29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1 183,'0'-3,"0"-9,0-5,0-10,3-5,5 1,5 1,6 6,8 18,13 20,9 14,8 11,1 0,-6-1,-9-5,-11-7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9.29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1 183,'0'-3,"0"-9,0-5,0-10,3-5,5 1,5 1,6 6,8 18,13 20,9 14,8 11,1 0,-6-1,-9-5,-11-7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7:24:03.826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5299 0,'-28'33,"1"0,1 2,2 1,1 1,-16 37,16-32,4-8,2 1,1 1,2 0,2 1,1 1,1 0,1 12,2-17,-1 0,-1-1,-3 3,-12 43,8-28,-2 0,-13 23,-10 27,30-78,0-1,-1 0,-1 0,-2-1,1-1,-2 0,-1-2,-3 3,-2 3,1 1,1 0,1 2,-9 15,-17 45,20-37,-1-2,-14 17,1-5,-18 42,-16 25,19-43,0-2,-35 74,68-119,-2-1,-1-2,-2 0,-23 23,-27 34,49-54,-50 62,-12 6,61-74,-2-1,-1-2,-1-1,-1-1,-12 5,41-27,-213 132,1 13,174-119,-1-2,-2-2,0-1,-2-3,-43 14,81-32,0 0,0-1,0 0,0-1,0 1,0-2,-1 1,1-1,0-1,0 0,0 0,-4-2,-2-2,-1 0,1-2,1 0,-1 0,1-1,-6-6,-30-14,38 22,0 0,1-1,0 0,0-1,1 0,0-1,-6-6,-20-28,23 27,0 1,0 0,-2 1,0 0,-9-5,-69-46,3-4,-58-60,119 98,1-1,-7-14,14 17,-2 1,-1 1,-24-21,-2 3,24 21,-1 1,-28-18,44 34,0 1,-1 0,1 0,-1 1,-1 1,1 0,0 1,-1 0,0 1,0 0,-8 0,0 1,-1 1,1 0,-6 3,17-2,1 0,0 2,1-1,-1 1,0 0,1 1,-1-1,1 2,0-1,1 1,-2 2,-65 47,-48 38,106-78,0 1,1 0,1 1,1 1,-12 17,11-14,-1-1,-1 0,-1-2,0 0,-1 0,-1-2,-4 2,-46 40,-6-1,5-6,-64 69,-23 33,101-97,29-30,1 2,-16 21,37-40,1 0,0 1,1-1,0 1,0 0,0-1,1 1,1 0,0 1,0-1,1 0,0 0,0 2,0 2,0 0,-2 0,1 0,-1-1,-1 1,-2 4,-37 98,31-90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7:24:06.920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0,'0'5,"0"2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7.148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174 1564,'1'-18,"2"-1,0 0,1 1,1 0,0 0,7-14,8-29,129-601,-71 285,-60 296,-3 0,4-79,-54 308,-223 1073,252-1186,3-18,0 1,-1-1,-5 13,7-26,1 0,-1 0,0 0,0-1,0 1,0-1,-1 1,0-1,1 0,-1 0,0 0,-1 0,1-1,0 1,-1-1,0 0,-2 2,-2-2,1 1,-1-1,0-1,-1 1,1-1,-8-1,-56-2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9.29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1 183,'0'-3,"0"-9,0-5,0-10,3-5,5 1,5 1,6 6,8 18,13 20,9 14,8 11,1 0,-6-1,-9-5,-11-7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7.148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174 1564,'1'-18,"2"-1,0 0,1 1,1 0,0 0,7-14,8-29,129-601,-71 285,-60 296,-3 0,4-79,-54 308,-223 1073,252-1186,3-18,0 1,-1-1,-5 13,7-26,1 0,-1 0,0 0,0-1,0 1,0-1,-1 1,0-1,1 0,-1 0,0 0,-1 0,1-1,0 1,-1-1,0 0,-2 2,-2-2,1 1,-1-1,0-1,-1 1,1-1,-8-1,-56-2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9.29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1 183,'0'-3,"0"-9,0-5,0-10,3-5,5 1,5 1,6 6,8 18,13 20,9 14,8 11,1 0,-6-1,-9-5,-11-7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8T16:35:07.148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174 1564,'1'-18,"2"-1,0 0,1 1,1 0,0 0,7-14,8-29,129-601,-71 285,-60 296,-3 0,4-79,-54 308,-223 1073,252-1186,3-18,0 1,-1-1,-5 13,7-26,1 0,-1 0,0 0,0-1,0 1,0-1,-1 1,0-1,1 0,-1 0,0 0,-1 0,1-1,0 1,-1-1,0 0,-2 2,-2-2,1 1,-1-1,0-1,-1 1,1-1,-8-1,-56-2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115F1-FB4D-4D85-8C6A-79A004D58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168656-FCD3-4B50-A0DD-D2A8C926B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76543A-27D7-4B1D-8997-A5C639D3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8C1A5-950B-47A4-B3C9-04582FC2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4EBD3C-2A02-4B19-9157-D80EB40F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F04722-1BB5-4393-9807-97328F9B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73AF65-3053-4B9B-8BBE-708D74A09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5850B7-C621-41B2-8972-4DEAC822F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0B041-B21C-40FE-AE36-ECEDD4143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2453FF-0130-4462-B723-CE3E16F6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2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BF964F-42A5-4FA8-862D-D5468FEFE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640DE1-7A5F-4F38-8504-6AB1CCE13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566444-2E3B-4AFD-B452-118E61DE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9DB7D6-A803-4178-88F2-B0439FAC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23D140-6604-4808-8DCC-39E2227D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3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07546-4C81-43C3-86DC-FF67F7D39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C91B4-C2FE-4A89-8409-4945CBF15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875AD-8D6E-474C-A871-B7B2EBD7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3B3B33-1A4E-4EDD-B08F-14CCCA00D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E1710F-96B1-4A54-978E-E3C4EECE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95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0B080-7B4A-47FA-8391-E66A23EE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7217D5-BC53-47CE-9890-B178B410A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02BDFF-40FD-4791-A2E9-ACB4BC79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2871AB-A047-41DF-B6CC-B2A52FC9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CA8582-E8F8-4ADD-A2B5-90DD0011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89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562DF-A7B2-4809-B47F-05D0F203F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86C742-662E-4CD8-B33E-95832A33F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93180B-2702-4D1D-9E8E-DAFA611A6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8E3B86-A03D-4931-BFF0-7BA426FD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6B9ABF-A751-4158-8388-CF7A0694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3F1387-3050-472E-AFD7-E388C697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7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E5F75-6952-4AED-8E53-68D6F1C93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117A87-48A0-4045-859B-159BE6954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5EED36-5A27-4217-8568-437977700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7F99D1-B2B2-4C32-8C51-EB858E4146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F537E3-F06A-44D3-9315-05775AF98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ECBA361-006A-48A6-A061-8F663B5D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2C8DE7-CE3D-4A12-9EF6-0D8C254FA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0FE23B-E521-48B9-8520-3E41F044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42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31A55-B9C3-4599-8649-E8EB9BBE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97B099-AFB4-4C1B-B4E9-565F3696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CDB774-90B6-46BB-8F6A-8AB5C155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EB0F17E-6C8A-4239-B2C1-40B634C6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75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4E7D871-D4CC-4CF3-95F5-1DB85ECCD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3F9DB58-278E-49A4-85F8-A806C905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B5B78C-C745-4910-AEF1-11FB4465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7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64787-C626-4058-BFAE-777659D46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9DF79-3D1D-47E1-9103-A98D3280F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D54352-EFF2-4B53-9F32-FF4220D87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D333D3-0796-435F-9D78-6F2E5E295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7BA10C-CC0E-4C30-B6CC-A7798217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A1039E-735C-4BA6-BD69-2417D4A3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7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BC152-45C0-446C-8A4D-07176AB9A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486562-5EB4-4480-A50A-3F91956FA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C04F45-D39A-4AC2-BA84-AF9C7891F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66769D-0BB2-495B-935F-0D17AA5B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6BBB4D-CEB6-4058-97DD-FB97F7C9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10D91A-A8FC-4661-864F-B3A94EB2F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4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86D90-8F32-485C-AEDB-574D10226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1C5377-0DFD-4C2B-8669-87275D4E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579B01-379F-468E-8DF2-FFB30F39B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0122D-A8FB-4872-8F85-E0552B1EEAEE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7A689-3C95-4AAB-83C9-3DC6DD7EC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48E699-3035-4F9C-AA2B-D5B5902B0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060D-2DC8-4BDF-89EF-3B3A563B4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00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customXml" Target="../ink/ink4.xm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customXml" Target="../ink/ink1.xml"/><Relationship Id="rId9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customXml" Target="../ink/ink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customXml" Target="../ink/ink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DE28CC-1D62-4188-B837-E6BF0BA73F24}"/>
              </a:ext>
            </a:extLst>
          </p:cNvPr>
          <p:cNvSpPr txBox="1"/>
          <p:nvPr/>
        </p:nvSpPr>
        <p:spPr>
          <a:xfrm>
            <a:off x="1" y="2151727"/>
            <a:ext cx="12191999" cy="25545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Кодирование звуковой, графической, видео информации</a:t>
            </a:r>
          </a:p>
          <a:p>
            <a:pPr algn="ctr"/>
            <a:endParaRPr lang="ru-RU" sz="3200" b="1" dirty="0"/>
          </a:p>
          <a:p>
            <a:pPr algn="ctr"/>
            <a:r>
              <a:rPr lang="ru-RU" sz="3200" b="1" dirty="0"/>
              <a:t>10 КЛАСС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4744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13905E-DC95-4A1E-B018-FFC4B9BBCB44}"/>
              </a:ext>
            </a:extLst>
          </p:cNvPr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КОДИРОВАНИЕ ЗВУКОВОЙ ИНФОРМАЦИИ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605AA9-6340-4F99-9134-4FF6064932F6}"/>
              </a:ext>
            </a:extLst>
          </p:cNvPr>
          <p:cNvSpPr txBox="1"/>
          <p:nvPr/>
        </p:nvSpPr>
        <p:spPr>
          <a:xfrm>
            <a:off x="7817048" y="865317"/>
            <a:ext cx="3396343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 = M * i * t * S</a:t>
            </a:r>
            <a:endParaRPr lang="ru-RU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BF1045-DF73-4813-B5A8-33241469E591}"/>
              </a:ext>
            </a:extLst>
          </p:cNvPr>
          <p:cNvSpPr txBox="1"/>
          <p:nvPr/>
        </p:nvSpPr>
        <p:spPr>
          <a:xfrm>
            <a:off x="7181372" y="1853745"/>
            <a:ext cx="4667693" cy="20005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2400" b="1" dirty="0"/>
              <a:t>– </a:t>
            </a:r>
            <a:r>
              <a:rPr lang="ru-RU" sz="2400" b="1" u="sng" dirty="0"/>
              <a:t>объём информации</a:t>
            </a:r>
            <a:endParaRPr lang="en-US" sz="2400" b="1" u="sng" dirty="0"/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400" dirty="0"/>
              <a:t> </a:t>
            </a:r>
            <a:r>
              <a:rPr lang="en-US" sz="2400" b="1" dirty="0"/>
              <a:t>– </a:t>
            </a:r>
            <a:r>
              <a:rPr lang="ru-RU" sz="2400" b="1" dirty="0"/>
              <a:t>частота дискретизации (Гц)</a:t>
            </a: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/>
              <a:t>– </a:t>
            </a:r>
            <a:r>
              <a:rPr lang="ru-RU" sz="2400" b="1" dirty="0"/>
              <a:t>глубина кодирования (бит)</a:t>
            </a: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b="1" dirty="0"/>
              <a:t> – </a:t>
            </a:r>
            <a:r>
              <a:rPr lang="ru-RU" sz="2400" b="1" dirty="0"/>
              <a:t>время звучания (сек.)</a:t>
            </a: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dirty="0"/>
              <a:t> – </a:t>
            </a:r>
            <a:r>
              <a:rPr lang="ru-RU" sz="2400" b="1" dirty="0"/>
              <a:t>количество каналов звучания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1F5B9A-EDDC-4CA2-B7CA-AB5FBD9BD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05" y="871516"/>
            <a:ext cx="6608827" cy="317880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37530B3-25EF-4D9C-9058-8FDCCFB4B9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2" b="21512"/>
          <a:stretch/>
        </p:blipFill>
        <p:spPr>
          <a:xfrm>
            <a:off x="431605" y="4265764"/>
            <a:ext cx="6608828" cy="2184991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14:cNvPr>
              <p14:cNvContentPartPr/>
              <p14:nvPr/>
            </p14:nvContentPartPr>
            <p14:xfrm>
              <a:off x="9641601" y="3551505"/>
              <a:ext cx="182520" cy="56340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51961" y="3371505"/>
                <a:ext cx="362160" cy="9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14:cNvPr>
              <p14:cNvContentPartPr/>
              <p14:nvPr/>
            </p14:nvContentPartPr>
            <p14:xfrm>
              <a:off x="7130601" y="4395345"/>
              <a:ext cx="145080" cy="78480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40961" y="4215705"/>
                <a:ext cx="324720" cy="438120"/>
              </a:xfrm>
              <a:prstGeom prst="rect">
                <a:avLst/>
              </a:prstGeom>
            </p:spPr>
          </p:pic>
        </mc:Fallback>
      </mc:AlternateContent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E9D40160-119C-4EB5-8B08-A216BA8342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06901" y="4395345"/>
            <a:ext cx="1907640" cy="379840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Рукописный ввод 25">
                <a:extLst>
                  <a:ext uri="{FF2B5EF4-FFF2-40B4-BE49-F238E27FC236}">
                    <a16:creationId xmlns:a16="http://schemas.microsoft.com/office/drawing/2014/main" id="{0548F5AF-7A29-409C-98C8-F54D0E7E1CB8}"/>
                  </a:ext>
                </a:extLst>
              </p14:cNvPr>
              <p14:cNvContentPartPr/>
              <p14:nvPr/>
            </p14:nvContentPartPr>
            <p14:xfrm>
              <a:off x="4668507" y="4417765"/>
              <a:ext cx="1908000" cy="1371240"/>
            </p14:xfrm>
          </p:contentPart>
        </mc:Choice>
        <mc:Fallback xmlns="">
          <p:pic>
            <p:nvPicPr>
              <p:cNvPr id="26" name="Рукописный ввод 25">
                <a:extLst>
                  <a:ext uri="{FF2B5EF4-FFF2-40B4-BE49-F238E27FC236}">
                    <a16:creationId xmlns:a16="http://schemas.microsoft.com/office/drawing/2014/main" id="{0548F5AF-7A29-409C-98C8-F54D0E7E1CB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32507" y="4381765"/>
                <a:ext cx="1979640" cy="14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8" name="Рукописный ввод 27">
                <a:extLst>
                  <a:ext uri="{FF2B5EF4-FFF2-40B4-BE49-F238E27FC236}">
                    <a16:creationId xmlns:a16="http://schemas.microsoft.com/office/drawing/2014/main" id="{A8A85C40-A2D9-4B15-9637-BF8EB5929E46}"/>
                  </a:ext>
                </a:extLst>
              </p14:cNvPr>
              <p14:cNvContentPartPr/>
              <p14:nvPr/>
            </p14:nvContentPartPr>
            <p14:xfrm>
              <a:off x="2232276" y="4709905"/>
              <a:ext cx="360" cy="4680"/>
            </p14:xfrm>
          </p:contentPart>
        </mc:Choice>
        <mc:Fallback xmlns="">
          <p:pic>
            <p:nvPicPr>
              <p:cNvPr id="28" name="Рукописный ввод 27">
                <a:extLst>
                  <a:ext uri="{FF2B5EF4-FFF2-40B4-BE49-F238E27FC236}">
                    <a16:creationId xmlns:a16="http://schemas.microsoft.com/office/drawing/2014/main" id="{A8A85C40-A2D9-4B15-9637-BF8EB5929E4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96636" y="4673905"/>
                <a:ext cx="72000" cy="76320"/>
              </a:xfrm>
              <a:prstGeom prst="rect">
                <a:avLst/>
              </a:prstGeom>
            </p:spPr>
          </p:pic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D23855E9-133A-4D42-83C5-27D413D08AB1}"/>
              </a:ext>
            </a:extLst>
          </p:cNvPr>
          <p:cNvSpPr txBox="1"/>
          <p:nvPr/>
        </p:nvSpPr>
        <p:spPr>
          <a:xfrm>
            <a:off x="1106450" y="6371292"/>
            <a:ext cx="810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Время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596DD47-B6C3-49BC-80CD-207B0FFE7A20}"/>
              </a:ext>
            </a:extLst>
          </p:cNvPr>
          <p:cNvSpPr txBox="1"/>
          <p:nvPr/>
        </p:nvSpPr>
        <p:spPr>
          <a:xfrm rot="16200000">
            <a:off x="-347871" y="5207008"/>
            <a:ext cx="118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Громкость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8B12E06E-CF0B-4FDA-816F-A5A998BC2BBD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4194" t="3052" r="1638" b="7635"/>
          <a:stretch/>
        </p:blipFill>
        <p:spPr>
          <a:xfrm flipH="1">
            <a:off x="7145241" y="4798732"/>
            <a:ext cx="2239174" cy="990273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A4396178-EE8C-4758-8239-EE83C7FB0CEF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4194" t="3052" r="1638" b="52234"/>
          <a:stretch/>
        </p:blipFill>
        <p:spPr>
          <a:xfrm flipH="1">
            <a:off x="9528772" y="5012168"/>
            <a:ext cx="2544618" cy="563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5F08AF8-6023-49C7-9F6F-6080BADCDECE}"/>
              </a:ext>
            </a:extLst>
          </p:cNvPr>
          <p:cNvSpPr txBox="1"/>
          <p:nvPr/>
        </p:nvSpPr>
        <p:spPr>
          <a:xfrm>
            <a:off x="7817048" y="5789359"/>
            <a:ext cx="110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Стерео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57500A2-4AB2-4648-AFB7-1B466E873E1A}"/>
              </a:ext>
            </a:extLst>
          </p:cNvPr>
          <p:cNvSpPr txBox="1"/>
          <p:nvPr/>
        </p:nvSpPr>
        <p:spPr>
          <a:xfrm>
            <a:off x="10324829" y="5789005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Моно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5F249B-2FD6-4D76-80ED-4EE18E231AC0}"/>
              </a:ext>
            </a:extLst>
          </p:cNvPr>
          <p:cNvSpPr txBox="1"/>
          <p:nvPr/>
        </p:nvSpPr>
        <p:spPr>
          <a:xfrm>
            <a:off x="8370886" y="4283321"/>
            <a:ext cx="2629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Каналы звучания</a:t>
            </a:r>
          </a:p>
        </p:txBody>
      </p:sp>
    </p:spTree>
    <p:extLst>
      <p:ext uri="{BB962C8B-B14F-4D97-AF65-F5344CB8AC3E}">
        <p14:creationId xmlns:p14="http://schemas.microsoft.com/office/powerpoint/2010/main" val="175974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13905E-DC95-4A1E-B018-FFC4B9BBCB44}"/>
              </a:ext>
            </a:extLst>
          </p:cNvPr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КОДИРОВАНИЕ ЗВУКОВОЙ ИНФОРМАЦИИ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14:cNvPr>
              <p14:cNvContentPartPr/>
              <p14:nvPr/>
            </p14:nvContentPartPr>
            <p14:xfrm>
              <a:off x="9641601" y="3551505"/>
              <a:ext cx="182520" cy="56340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51961" y="3371505"/>
                <a:ext cx="362160" cy="9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14:cNvPr>
              <p14:cNvContentPartPr/>
              <p14:nvPr/>
            </p14:nvContentPartPr>
            <p14:xfrm>
              <a:off x="7130601" y="4395345"/>
              <a:ext cx="145080" cy="78480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0961" y="4215705"/>
                <a:ext cx="324720" cy="43812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97171DC0-0DF3-4A03-B789-BA09727DF9EA}"/>
              </a:ext>
            </a:extLst>
          </p:cNvPr>
          <p:cNvSpPr txBox="1"/>
          <p:nvPr/>
        </p:nvSpPr>
        <p:spPr>
          <a:xfrm>
            <a:off x="5535589" y="744892"/>
            <a:ext cx="11208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/>
              <a:t>Задача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8DCE04B-2474-4FC3-95E2-3A5918473BE4}"/>
              </a:ext>
            </a:extLst>
          </p:cNvPr>
          <p:cNvSpPr/>
          <p:nvPr/>
        </p:nvSpPr>
        <p:spPr>
          <a:xfrm>
            <a:off x="433275" y="1304736"/>
            <a:ext cx="11325448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/>
              <a:t>Сте­рео­ аудио­файл пе­ре­да­ет­ся со ско­ро­стью 32 000 бит/с. Файл был </a:t>
            </a:r>
          </a:p>
          <a:p>
            <a:pPr algn="just"/>
            <a:r>
              <a:rPr lang="ru-RU" sz="2800" dirty="0"/>
              <a:t>за­писан при сред­нем ка­че­стве звука: глу­би­на ко­ди­ро­ва­ния – 16 бит,</a:t>
            </a:r>
          </a:p>
          <a:p>
            <a:pPr algn="just"/>
            <a:r>
              <a:rPr lang="ru-RU" sz="2800" dirty="0"/>
              <a:t> ча­сто­та дис­кре­ти­за­ции – 48 000 из­ме­ре­ний в се­кун­ду, время за­пи­си ─ 90 сек. Сколь­ко вре­ме­ни будет пе­ре­да­вать­ся файл? Время ука­жи­те в </a:t>
            </a:r>
          </a:p>
          <a:p>
            <a:pPr algn="just"/>
            <a:r>
              <a:rPr lang="ru-RU" sz="2800" dirty="0"/>
              <a:t>се­кун­дах.</a:t>
            </a:r>
            <a:endParaRPr lang="ru-RU" sz="32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B37B0D-8C4A-4C07-BB0D-CF0DD90B9EB3}"/>
              </a:ext>
            </a:extLst>
          </p:cNvPr>
          <p:cNvSpPr txBox="1"/>
          <p:nvPr/>
        </p:nvSpPr>
        <p:spPr>
          <a:xfrm>
            <a:off x="4397827" y="3879242"/>
            <a:ext cx="3396343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 = M * i * t * S</a:t>
            </a:r>
            <a:endParaRPr lang="ru-RU" sz="40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8B9C7A-473B-4F51-9B46-5A0C388C685F}"/>
              </a:ext>
            </a:extLst>
          </p:cNvPr>
          <p:cNvSpPr txBox="1"/>
          <p:nvPr/>
        </p:nvSpPr>
        <p:spPr>
          <a:xfrm>
            <a:off x="241928" y="4941071"/>
            <a:ext cx="11868555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 = </a:t>
            </a:r>
            <a:r>
              <a:rPr lang="ru-RU" sz="4000" b="1" dirty="0"/>
              <a:t>48000</a:t>
            </a:r>
            <a:r>
              <a:rPr lang="en-US" sz="4000" b="1" dirty="0"/>
              <a:t> * </a:t>
            </a:r>
            <a:r>
              <a:rPr lang="ru-RU" sz="4000" b="1" dirty="0"/>
              <a:t>16</a:t>
            </a:r>
            <a:r>
              <a:rPr lang="en-US" sz="4000" b="1" dirty="0"/>
              <a:t> * </a:t>
            </a:r>
            <a:r>
              <a:rPr lang="ru-RU" sz="4000" b="1" dirty="0"/>
              <a:t>90</a:t>
            </a:r>
            <a:r>
              <a:rPr lang="en-US" sz="4000" b="1" dirty="0"/>
              <a:t> * </a:t>
            </a:r>
            <a:r>
              <a:rPr lang="ru-RU" sz="4000" b="1" dirty="0"/>
              <a:t>2 = 138 240 000 (бит) = 4320 сек. 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0ADBBD1D-EDC6-4318-A533-A5C4EB9681F4}"/>
              </a:ext>
            </a:extLst>
          </p:cNvPr>
          <p:cNvCxnSpPr/>
          <p:nvPr/>
        </p:nvCxnSpPr>
        <p:spPr>
          <a:xfrm>
            <a:off x="5425616" y="5648957"/>
            <a:ext cx="2430299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DC9E5B8-1A4B-4000-B153-55F621B426CF}"/>
              </a:ext>
            </a:extLst>
          </p:cNvPr>
          <p:cNvSpPr txBox="1"/>
          <p:nvPr/>
        </p:nvSpPr>
        <p:spPr>
          <a:xfrm>
            <a:off x="5926882" y="5648957"/>
            <a:ext cx="145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32 000</a:t>
            </a:r>
          </a:p>
        </p:txBody>
      </p:sp>
    </p:spTree>
    <p:extLst>
      <p:ext uri="{BB962C8B-B14F-4D97-AF65-F5344CB8AC3E}">
        <p14:creationId xmlns:p14="http://schemas.microsoft.com/office/powerpoint/2010/main" val="330131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13905E-DC95-4A1E-B018-FFC4B9BBCB44}"/>
              </a:ext>
            </a:extLst>
          </p:cNvPr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КОДИРОВАНИЕ ГРАФИЧЕСКОЙ ИНФОРМАЦИИ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14:cNvPr>
              <p14:cNvContentPartPr/>
              <p14:nvPr/>
            </p14:nvContentPartPr>
            <p14:xfrm>
              <a:off x="9614312" y="3485248"/>
              <a:ext cx="182520" cy="56340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4672" y="3305248"/>
                <a:ext cx="362160" cy="9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14:cNvPr>
              <p14:cNvContentPartPr/>
              <p14:nvPr/>
            </p14:nvContentPartPr>
            <p14:xfrm>
              <a:off x="7130601" y="4395345"/>
              <a:ext cx="145080" cy="78480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0961" y="4215705"/>
                <a:ext cx="324720" cy="43812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E8A6747-6A36-4539-A1DF-CE5FC0CF33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162" y="1992810"/>
            <a:ext cx="5715000" cy="28575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913D81-2EE5-4790-A3BC-A173A5D973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7" y="5148255"/>
            <a:ext cx="5705466" cy="100510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FAF3BCE-B378-4C2A-9B1A-D38FAD89578A}"/>
              </a:ext>
            </a:extLst>
          </p:cNvPr>
          <p:cNvSpPr txBox="1"/>
          <p:nvPr/>
        </p:nvSpPr>
        <p:spPr>
          <a:xfrm>
            <a:off x="7817049" y="865317"/>
            <a:ext cx="144391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N = 2</a:t>
            </a:r>
            <a:r>
              <a:rPr lang="en-US" sz="4000" b="1" baseline="30000" dirty="0"/>
              <a:t>i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97327A-123A-4E0D-9B49-3AFE21BEF559}"/>
              </a:ext>
            </a:extLst>
          </p:cNvPr>
          <p:cNvSpPr txBox="1"/>
          <p:nvPr/>
        </p:nvSpPr>
        <p:spPr>
          <a:xfrm>
            <a:off x="7817049" y="1766401"/>
            <a:ext cx="3875221" cy="13234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N</a:t>
            </a:r>
            <a:r>
              <a:rPr lang="ru-RU" sz="4000" b="1" dirty="0"/>
              <a:t> </a:t>
            </a:r>
            <a:r>
              <a:rPr lang="en-US" sz="4000" b="1" dirty="0"/>
              <a:t>- </a:t>
            </a:r>
            <a:r>
              <a:rPr lang="ru-RU" sz="2400" b="1" dirty="0"/>
              <a:t>количество цветов</a:t>
            </a:r>
          </a:p>
          <a:p>
            <a:r>
              <a:rPr lang="en-US" sz="4000" b="1" dirty="0"/>
              <a:t>i</a:t>
            </a:r>
            <a:r>
              <a:rPr lang="en-US" sz="2400" b="1" dirty="0"/>
              <a:t> – </a:t>
            </a:r>
            <a:r>
              <a:rPr lang="ru-RU" sz="2400" b="1" dirty="0"/>
              <a:t>глубина цвета пикселя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351FB5-C7FD-4C3E-834A-CA1E8C4E46FF}"/>
              </a:ext>
            </a:extLst>
          </p:cNvPr>
          <p:cNvSpPr txBox="1"/>
          <p:nvPr/>
        </p:nvSpPr>
        <p:spPr>
          <a:xfrm>
            <a:off x="7817049" y="3687459"/>
            <a:ext cx="1834533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 = K * i</a:t>
            </a:r>
            <a:endParaRPr lang="ru-RU" sz="40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9AEB1A-5A30-49C2-A857-23937EF5E4F5}"/>
              </a:ext>
            </a:extLst>
          </p:cNvPr>
          <p:cNvSpPr txBox="1"/>
          <p:nvPr/>
        </p:nvSpPr>
        <p:spPr>
          <a:xfrm>
            <a:off x="7817049" y="4597556"/>
            <a:ext cx="3875221" cy="19389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</a:t>
            </a:r>
            <a:r>
              <a:rPr lang="ru-RU" sz="4000" b="1" dirty="0"/>
              <a:t> </a:t>
            </a:r>
            <a:r>
              <a:rPr lang="en-US" sz="4000" b="1" dirty="0"/>
              <a:t>– </a:t>
            </a:r>
            <a:r>
              <a:rPr lang="ru-RU" sz="2400" b="1" dirty="0"/>
              <a:t>объем информации</a:t>
            </a:r>
          </a:p>
          <a:p>
            <a:r>
              <a:rPr lang="en-US" sz="4000" b="1" dirty="0"/>
              <a:t>K</a:t>
            </a:r>
            <a:r>
              <a:rPr lang="en-US" sz="2400" b="1" dirty="0"/>
              <a:t> – </a:t>
            </a:r>
            <a:r>
              <a:rPr lang="ru-RU" sz="2400" b="1" dirty="0"/>
              <a:t>количество пикселей</a:t>
            </a:r>
            <a:endParaRPr lang="en-US" sz="2400" b="1" dirty="0"/>
          </a:p>
          <a:p>
            <a:r>
              <a:rPr lang="en-US" sz="4000" b="1" dirty="0"/>
              <a:t>i</a:t>
            </a:r>
            <a:r>
              <a:rPr lang="en-US" sz="2400" b="1" dirty="0"/>
              <a:t> – </a:t>
            </a:r>
            <a:r>
              <a:rPr lang="ru-RU" sz="2400" b="1" dirty="0"/>
              <a:t>глубина цвета пикселя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AA54DE-39BD-4F13-A497-9035D688CAB3}"/>
              </a:ext>
            </a:extLst>
          </p:cNvPr>
          <p:cNvSpPr txBox="1"/>
          <p:nvPr/>
        </p:nvSpPr>
        <p:spPr>
          <a:xfrm>
            <a:off x="877326" y="1057960"/>
            <a:ext cx="52186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/>
              <a:t>Растровое изображение. </a:t>
            </a:r>
            <a:r>
              <a:rPr lang="en-US" sz="2400" b="1" dirty="0"/>
              <a:t>RGB </a:t>
            </a:r>
            <a:r>
              <a:rPr lang="ru-RU" sz="2400" b="1" dirty="0"/>
              <a:t>модель</a:t>
            </a:r>
          </a:p>
        </p:txBody>
      </p:sp>
    </p:spTree>
    <p:extLst>
      <p:ext uri="{BB962C8B-B14F-4D97-AF65-F5344CB8AC3E}">
        <p14:creationId xmlns:p14="http://schemas.microsoft.com/office/powerpoint/2010/main" val="288691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13905E-DC95-4A1E-B018-FFC4B9BBCB44}"/>
              </a:ext>
            </a:extLst>
          </p:cNvPr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КОДИРОВАНИЕ ГРАФИЧЕСКОЙ ИНФОРМАЦИИ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14:cNvPr>
              <p14:cNvContentPartPr/>
              <p14:nvPr/>
            </p14:nvContentPartPr>
            <p14:xfrm>
              <a:off x="9614312" y="3485248"/>
              <a:ext cx="182520" cy="56340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8D558AF8-D67A-44AD-B290-F7DF4F4740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4672" y="3305248"/>
                <a:ext cx="362160" cy="9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14:cNvPr>
              <p14:cNvContentPartPr/>
              <p14:nvPr/>
            </p14:nvContentPartPr>
            <p14:xfrm>
              <a:off x="7130601" y="4395345"/>
              <a:ext cx="145080" cy="78480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6175E0C8-1E70-4329-9E9F-6091CA56065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0961" y="4215705"/>
                <a:ext cx="324720" cy="43812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9357D8-C0A7-4C2E-92F7-F397C83EB650}"/>
              </a:ext>
            </a:extLst>
          </p:cNvPr>
          <p:cNvSpPr txBox="1"/>
          <p:nvPr/>
        </p:nvSpPr>
        <p:spPr>
          <a:xfrm>
            <a:off x="5535589" y="703290"/>
            <a:ext cx="11208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/>
              <a:t>Задача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B312DF8-78B4-4943-B0A7-309384716D87}"/>
              </a:ext>
            </a:extLst>
          </p:cNvPr>
          <p:cNvSpPr/>
          <p:nvPr/>
        </p:nvSpPr>
        <p:spPr>
          <a:xfrm>
            <a:off x="433275" y="1283471"/>
            <a:ext cx="1132544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/>
              <a:t>В цветовой модели RGB для кодирования одного пикселя используется 3 байта. Фотографию размером 2048x1536 пикселей сохранили в виде несжатого файла с использованием RGB-кодирования. Определите размер получившегося файла.   </a:t>
            </a:r>
            <a:endParaRPr lang="ru-RU" sz="4400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0CE1A05F-7957-4D08-B047-22C2F2AEEF5A}"/>
              </a:ext>
            </a:extLst>
          </p:cNvPr>
          <p:cNvGrpSpPr/>
          <p:nvPr/>
        </p:nvGrpSpPr>
        <p:grpSpPr>
          <a:xfrm>
            <a:off x="303984" y="3176268"/>
            <a:ext cx="4586993" cy="3586040"/>
            <a:chOff x="484737" y="3099354"/>
            <a:chExt cx="5050852" cy="4216285"/>
          </a:xfrm>
        </p:grpSpPr>
        <p:pic>
          <p:nvPicPr>
            <p:cNvPr id="25" name="Picture 3">
              <a:extLst>
                <a:ext uri="{FF2B5EF4-FFF2-40B4-BE49-F238E27FC236}">
                  <a16:creationId xmlns:a16="http://schemas.microsoft.com/office/drawing/2014/main" id="{A0231357-9D9B-4801-A505-3B7998E6FB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/>
            <a:srcRect l="3999" r="4013" b="4592"/>
            <a:stretch/>
          </p:blipFill>
          <p:spPr bwMode="auto">
            <a:xfrm>
              <a:off x="484737" y="3099354"/>
              <a:ext cx="5050852" cy="4216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4B01402-C632-442D-AB00-16DD296ED239}"/>
                </a:ext>
              </a:extLst>
            </p:cNvPr>
            <p:cNvSpPr txBox="1"/>
            <p:nvPr/>
          </p:nvSpPr>
          <p:spPr>
            <a:xfrm>
              <a:off x="844777" y="3531401"/>
              <a:ext cx="43204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1 2 3 4 ………………………………….. 2048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2BC8DAC-0D18-4621-B0FA-93D7EFFB2CBD}"/>
                </a:ext>
              </a:extLst>
            </p:cNvPr>
            <p:cNvSpPr txBox="1"/>
            <p:nvPr/>
          </p:nvSpPr>
          <p:spPr>
            <a:xfrm>
              <a:off x="844777" y="3891441"/>
              <a:ext cx="792088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2</a:t>
              </a:r>
            </a:p>
            <a:p>
              <a:r>
                <a:rPr lang="ru-RU" sz="1600" dirty="0">
                  <a:solidFill>
                    <a:schemeClr val="bg1"/>
                  </a:solidFill>
                </a:rPr>
                <a:t>3</a:t>
              </a:r>
            </a:p>
            <a:p>
              <a:endParaRPr lang="ru-RU" sz="1600" dirty="0">
                <a:solidFill>
                  <a:schemeClr val="bg1"/>
                </a:solidFill>
              </a:endParaRPr>
            </a:p>
            <a:p>
              <a:endParaRPr lang="ru-RU" sz="1600" dirty="0">
                <a:solidFill>
                  <a:schemeClr val="bg1"/>
                </a:solidFill>
              </a:endParaRPr>
            </a:p>
            <a:p>
              <a:endParaRPr lang="ru-RU" sz="1600" dirty="0">
                <a:solidFill>
                  <a:schemeClr val="bg1"/>
                </a:solidFill>
              </a:endParaRPr>
            </a:p>
            <a:p>
              <a:endParaRPr lang="ru-RU" sz="1600" dirty="0">
                <a:solidFill>
                  <a:schemeClr val="bg1"/>
                </a:solidFill>
              </a:endParaRPr>
            </a:p>
            <a:p>
              <a:r>
                <a:rPr lang="ru-RU" sz="1600" dirty="0">
                  <a:solidFill>
                    <a:schemeClr val="bg1"/>
                  </a:solidFill>
                </a:rPr>
                <a:t>1536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87CF47E-A594-4064-A893-F6E4677460E6}"/>
                </a:ext>
              </a:extLst>
            </p:cNvPr>
            <p:cNvSpPr txBox="1"/>
            <p:nvPr/>
          </p:nvSpPr>
          <p:spPr>
            <a:xfrm rot="16200000">
              <a:off x="381372" y="4802284"/>
              <a:ext cx="11521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….……….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A7F4F6A-5E60-4FF7-A331-A62389484C4F}"/>
                </a:ext>
              </a:extLst>
            </p:cNvPr>
            <p:cNvSpPr txBox="1"/>
            <p:nvPr/>
          </p:nvSpPr>
          <p:spPr>
            <a:xfrm>
              <a:off x="2068913" y="4539513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Всего </a:t>
              </a:r>
            </a:p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3 145 728 точек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14B07EBA-9EE4-42EB-A7C5-0C57BCBC4B87}"/>
              </a:ext>
            </a:extLst>
          </p:cNvPr>
          <p:cNvSpPr txBox="1"/>
          <p:nvPr/>
        </p:nvSpPr>
        <p:spPr>
          <a:xfrm>
            <a:off x="7779779" y="3726657"/>
            <a:ext cx="1834533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I  =</a:t>
            </a:r>
            <a:r>
              <a:rPr lang="ru-RU" sz="4000" b="1" dirty="0"/>
              <a:t> </a:t>
            </a:r>
            <a:r>
              <a:rPr lang="en-US" sz="4000" b="1" dirty="0"/>
              <a:t>K * i</a:t>
            </a:r>
            <a:endParaRPr lang="ru-RU" sz="40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A4C142F-8ACB-40EA-872F-2AA0A4BCF741}"/>
              </a:ext>
            </a:extLst>
          </p:cNvPr>
          <p:cNvSpPr txBox="1"/>
          <p:nvPr/>
        </p:nvSpPr>
        <p:spPr>
          <a:xfrm>
            <a:off x="5581669" y="4808059"/>
            <a:ext cx="6230751" cy="107721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I = </a:t>
            </a:r>
            <a:r>
              <a:rPr lang="ru-RU" sz="3200" b="1" dirty="0"/>
              <a:t>3 145 728</a:t>
            </a:r>
            <a:r>
              <a:rPr lang="en-US" sz="3200" b="1" dirty="0"/>
              <a:t> *</a:t>
            </a:r>
            <a:r>
              <a:rPr lang="ru-RU" sz="3200" b="1" dirty="0"/>
              <a:t> 3 = 9 437 184 байт =  9 216 Кб = </a:t>
            </a:r>
            <a:r>
              <a:rPr lang="ru-RU" sz="3200" b="1" dirty="0">
                <a:solidFill>
                  <a:srgbClr val="FF0000"/>
                </a:solidFill>
              </a:rPr>
              <a:t>9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FF0000"/>
                </a:solidFill>
              </a:rPr>
              <a:t>Мб</a:t>
            </a:r>
          </a:p>
        </p:txBody>
      </p:sp>
    </p:spTree>
    <p:extLst>
      <p:ext uri="{BB962C8B-B14F-4D97-AF65-F5344CB8AC3E}">
        <p14:creationId xmlns:p14="http://schemas.microsoft.com/office/powerpoint/2010/main" val="3642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226</Words>
  <Application>Microsoft Office PowerPoint</Application>
  <PresentationFormat>Широкоэкранный</PresentationFormat>
  <Paragraphs>49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vladimir.marin@dnevnik.ru</dc:creator>
  <cp:lastModifiedBy>vladimir.marin@dnevnik.ru</cp:lastModifiedBy>
  <cp:revision>19</cp:revision>
  <dcterms:created xsi:type="dcterms:W3CDTF">2019-11-08T15:23:17Z</dcterms:created>
  <dcterms:modified xsi:type="dcterms:W3CDTF">2019-11-25T04:06:53Z</dcterms:modified>
</cp:coreProperties>
</file>