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490F1E-155D-4A2B-8389-20403FF99AFC}" type="datetimeFigureOut">
              <a:rPr lang="ru-RU" smtClean="0"/>
              <a:pPr/>
              <a:t>05.09.2019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C0A11C-A2AC-49E6-B1DB-A503B03EE02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AC0A11C-A2AC-49E6-B1DB-A503B03EE028}" type="slidenum">
              <a:rPr lang="ru-RU" smtClean="0"/>
              <a:pPr/>
              <a:t>35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5338A04-4019-4DD6-85A1-93BCDC8D51D7}" type="datetimeFigureOut">
              <a:rPr lang="ru-RU" smtClean="0"/>
              <a:pPr/>
              <a:t>05.09.2019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6FF0BF-1739-43BC-B65A-0A3C92FA108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38A04-4019-4DD6-85A1-93BCDC8D51D7}" type="datetimeFigureOut">
              <a:rPr lang="ru-RU" smtClean="0"/>
              <a:pPr/>
              <a:t>05.09.2019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FF0BF-1739-43BC-B65A-0A3C92FA108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ru.wikipedia.org/wiki/%D0%9F%D0%BE%D0%BF%D0%BE%D0%B2,_%D0%92%D0%BB%D0%B0%D0%B4%D0%B8%D0%BC%D0%B8%D1%80_%D0%90%D0%BB%D0%B5%D0%BA%D1%81%D0%B5%D0%B5%D0%B2%D0%B8%D1%87_(%D1%80%D0%B5%D0%B4%D0%B0%D0%BA%D1%82%D0%BE%D1%80)" TargetMode="External"/><Relationship Id="rId3" Type="http://schemas.openxmlformats.org/officeDocument/2006/relationships/image" Target="../media/image21.jpeg"/><Relationship Id="rId7" Type="http://schemas.openxmlformats.org/officeDocument/2006/relationships/hyperlink" Target="https://ru.wikipedia.org/wiki/%D0%A0%D1%83%D1%81%D1%81%D0%BA%D0%BE%D0%B5_%D0%B3%D0%B5%D0%BE%D0%B3%D1%80%D0%B0%D1%84%D0%B8%D1%87%D0%B5%D1%81%D0%BA%D0%BE%D0%B5_%D0%BE%D0%B1%D1%89%D0%B5%D1%81%D1%82%D0%B2%D0%BE"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ru.wikipedia.org/wiki/%D0%A2%D1%83%D1%80%D0%B8%D0%B7%D0%BC" TargetMode="External"/><Relationship Id="rId5" Type="http://schemas.openxmlformats.org/officeDocument/2006/relationships/hyperlink" Target="https://ru.wikipedia.org/wiki/%D0%96%D1%83%D1%80%D0%BD%D0%B0%D0%BB" TargetMode="External"/><Relationship Id="rId10" Type="http://schemas.openxmlformats.org/officeDocument/2006/relationships/hyperlink" Target="https://ru.wikipedia.org/wiki/1958_%D0%B3%D0%BE%D0%B4" TargetMode="External"/><Relationship Id="rId4" Type="http://schemas.openxmlformats.org/officeDocument/2006/relationships/hyperlink" Target="https://ru.wikipedia.org/wiki/%D0%95%D0%BA%D0%B0%D1%82%D0%B5%D1%80%D0%B8%D0%BD%D0%B1%D1%83%D1%80%D0%B3" TargetMode="External"/><Relationship Id="rId9" Type="http://schemas.openxmlformats.org/officeDocument/2006/relationships/hyperlink" Target="https://ru.wikipedia.org/wiki/1935_%D0%B3%D0%BE%D0%B4"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ru.wikipedia.org/wiki/13_%D0%BC%D0%B0%D1%8F" TargetMode="External"/><Relationship Id="rId3" Type="http://schemas.openxmlformats.org/officeDocument/2006/relationships/hyperlink" Target="https://ru.wikipedia.org/wiki/%D0%A4%D0%B5%D0%B4%D0%B5%D1%80%D0%B0%D0%BB%D1%8C%D0%BD%D1%8B%D0%B5_%D0%BE%D0%BA%D1%80%D1%83%D0%B3%D0%B0_%D0%A0%D0%BE%D1%81%D1%81%D0%B8%D0%B9%D1%81%D0%BA%D0%BE%D0%B9_%D0%A4%D0%B5%D0%B4%D0%B5%D1%80%D0%B0%D1%86%D0%B8%D0%B8" TargetMode="External"/><Relationship Id="rId7" Type="http://schemas.openxmlformats.org/officeDocument/2006/relationships/hyperlink" Target="https://ru.wikipedia.org/wiki/%D0%A3%D0%BA%D0%B0%D0%B7_%D0%BF%D1%80%D0%B5%D0%B7%D0%B8%D0%B4%D0%B5%D0%BD%D1%82%D0%B0_%D0%A0%D0%BE%D1%81%D1%81%D0%B8%D0%B8" TargetMode="External"/><Relationship Id="rId12"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ru.wikipedia.org/wiki/%D0%97%D0%B0%D0%BF%D0%B0%D0%B4%D0%BD%D0%B0%D1%8F_%D0%A1%D0%B8%D0%B1%D0%B8%D1%80%D1%8C" TargetMode="External"/><Relationship Id="rId11" Type="http://schemas.openxmlformats.org/officeDocument/2006/relationships/hyperlink" Target="https://ru.wikipedia.org/wiki/%D0%A5%D0%9C%D0%90%D0%9E" TargetMode="External"/><Relationship Id="rId5" Type="http://schemas.openxmlformats.org/officeDocument/2006/relationships/hyperlink" Target="https://ru.wikipedia.org/wiki/%D0%A3%D1%80%D0%B0%D0%BB" TargetMode="External"/><Relationship Id="rId10" Type="http://schemas.openxmlformats.org/officeDocument/2006/relationships/hyperlink" Target="https://ru.wikipedia.org/wiki/%D0%AF%D0%9D%D0%90%D0%9E" TargetMode="External"/><Relationship Id="rId4" Type="http://schemas.openxmlformats.org/officeDocument/2006/relationships/hyperlink" Target="https://ru.wikipedia.org/wiki/%D0%A0%D0%BE%D1%81%D1%81%D0%B8%D1%8F" TargetMode="External"/><Relationship Id="rId9" Type="http://schemas.openxmlformats.org/officeDocument/2006/relationships/hyperlink" Target="https://ru.wikipedia.org/wiki/2000_%D0%B3%D0%BE%D0%B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ru.wikipedia.org/wiki/%D0%93%D0%B0%D0%B7%D0%BF%D1%80%D0%BE%D0%B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antlab.ru/"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ru.wikipedia.org/wiki/%D0%91%D0%B5%D0%B3%D1%83%D0%BD%D0%BE%D0%B2,_%D0%92%D0%BB%D0%B0%D0%B4%D0%B8%D0%BC%D0%B8%D1%80_%D0%A1%D0%B5%D1%80%D0%B3%D0%B5%D0%B5%D0%B2%D0%B8%D1%87" TargetMode="External"/><Relationship Id="rId3" Type="http://schemas.openxmlformats.org/officeDocument/2006/relationships/image" Target="../media/image45.jpeg"/><Relationship Id="rId7" Type="http://schemas.openxmlformats.org/officeDocument/2006/relationships/hyperlink" Target="https://ru.wikipedia.org/wiki/%D0%A8%D0%B0%D1%85%D1%80%D0%B8%D0%BD,_%D0%92%D0%BB%D0%B0%D0%B4%D0%B8%D0%BC%D0%B8%D1%80_%D0%92%D0%BB%D0%B0%D0%B4%D0%B8%D0%BC%D0%B8%D1%80%D0%BE%D0%B2%D0%B8%D1%87"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ru.wikipedia.org/wiki/%D0%A0%D0%BE%D0%BA-%D0%B3%D1%80%D1%83%D0%BF%D0%BF%D0%B0" TargetMode="External"/><Relationship Id="rId11" Type="http://schemas.openxmlformats.org/officeDocument/2006/relationships/hyperlink" Target="https://ru.wikipedia.org/wiki/%D0%95%D0%BA%D0%B0%D1%82%D0%B5%D1%80%D0%B8%D0%BD%D0%B1%D1%83%D1%80%D0%B3" TargetMode="External"/><Relationship Id="rId5" Type="http://schemas.openxmlformats.org/officeDocument/2006/relationships/hyperlink" Target="https://ru.wikipedia.org/wiki/%D0%A0%D0%BE%D1%81%D1%81%D0%B8%D1%8F" TargetMode="External"/><Relationship Id="rId10" Type="http://schemas.openxmlformats.org/officeDocument/2006/relationships/hyperlink" Target="https://ru.wikipedia.org/wiki/1983_%D0%B3%D0%BE%D0%B4_%D0%B2_%D0%BC%D1%83%D0%B7%D1%8B%D0%BA%D0%B5" TargetMode="External"/><Relationship Id="rId4" Type="http://schemas.openxmlformats.org/officeDocument/2006/relationships/hyperlink" Target="https://ru.wikipedia.org/wiki/%D0%A1%D0%A1%D0%A1%D0%A0" TargetMode="External"/><Relationship Id="rId9" Type="http://schemas.openxmlformats.org/officeDocument/2006/relationships/hyperlink" Target="https://ru.wikipedia.org/wiki/1985_%D0%B3%D0%BE%D0%B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hyperlink" Target="http://book.uraik.ru/"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papchenko.ru/"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ramka37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357290" y="1500174"/>
            <a:ext cx="6643734" cy="3714776"/>
          </a:xfrm>
        </p:spPr>
        <p:txBody>
          <a:bodyPr>
            <a:norm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Календарь знаменательных и памятных дат по Свердловской области</a:t>
            </a:r>
            <a:b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2020 год</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одзаголовок 2"/>
          <p:cNvSpPr>
            <a:spLocks noGrp="1"/>
          </p:cNvSpPr>
          <p:nvPr>
            <p:ph type="subTitle" idx="1"/>
          </p:nvPr>
        </p:nvSpPr>
        <p:spPr>
          <a:xfrm>
            <a:off x="2357422" y="5429264"/>
            <a:ext cx="4929222" cy="714380"/>
          </a:xfrm>
        </p:spPr>
        <p:txBody>
          <a:bodyPr>
            <a:normAutofit fontScale="85000" lnSpcReduction="10000"/>
          </a:bodyPr>
          <a:lstStyle/>
          <a:p>
            <a:r>
              <a:rPr lang="ru-RU" sz="1800" b="1" dirty="0" smtClean="0">
                <a:solidFill>
                  <a:schemeClr val="tx1"/>
                </a:solidFill>
              </a:rPr>
              <a:t>Составитель: Климова Т.А., методист по краеведению </a:t>
            </a:r>
            <a:r>
              <a:rPr lang="ru-RU" sz="1800" b="1" dirty="0" smtClean="0">
                <a:solidFill>
                  <a:schemeClr val="tx1"/>
                </a:solidFill>
              </a:rPr>
              <a:t>Т</a:t>
            </a:r>
            <a:r>
              <a:rPr lang="ru-RU" sz="1800" b="1" dirty="0" smtClean="0">
                <a:solidFill>
                  <a:schemeClr val="tx1"/>
                </a:solidFill>
              </a:rPr>
              <a:t>алицкой районной библиотеки им. </a:t>
            </a:r>
            <a:r>
              <a:rPr lang="ru-RU" sz="1800" b="1" dirty="0" err="1" smtClean="0">
                <a:solidFill>
                  <a:schemeClr val="tx1"/>
                </a:solidFill>
              </a:rPr>
              <a:t>Поклевских-Козелл</a:t>
            </a:r>
            <a:endParaRPr lang="ru-RU" sz="18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Неизвестный Эрнст Иосифович</a:t>
            </a:r>
            <a:br>
              <a:rPr lang="ru-RU" b="1" dirty="0" smtClean="0">
                <a:solidFill>
                  <a:srgbClr val="FF0000"/>
                </a:solidFill>
              </a:rPr>
            </a:br>
            <a:r>
              <a:rPr lang="ru-RU" b="1" dirty="0" smtClean="0">
                <a:solidFill>
                  <a:srgbClr val="FF0000"/>
                </a:solidFill>
              </a:rPr>
              <a:t>(1925 – </a:t>
            </a:r>
            <a:r>
              <a:rPr lang="ru-RU" b="1" dirty="0" err="1" smtClean="0">
                <a:solidFill>
                  <a:srgbClr val="FF0000"/>
                </a:solidFill>
              </a:rPr>
              <a:t>2016гг</a:t>
            </a:r>
            <a:r>
              <a:rPr lang="ru-RU" b="1" dirty="0" smtClean="0">
                <a:solidFill>
                  <a:srgbClr val="FF0000"/>
                </a:solidFill>
              </a:rPr>
              <a:t>.)</a:t>
            </a:r>
            <a:endParaRPr lang="ru-RU" b="1" dirty="0">
              <a:solidFill>
                <a:srgbClr val="FF0000"/>
              </a:solidFill>
            </a:endParaRPr>
          </a:p>
        </p:txBody>
      </p:sp>
      <p:pic>
        <p:nvPicPr>
          <p:cNvPr id="2049" name="Picture 1" descr="C:\Users\user\Desktop\к календарю по СО 2020\эрнст неизвестный.jpg"/>
          <p:cNvPicPr>
            <a:picLocks noGrp="1" noChangeAspect="1" noChangeArrowheads="1"/>
          </p:cNvPicPr>
          <p:nvPr>
            <p:ph idx="1"/>
          </p:nvPr>
        </p:nvPicPr>
        <p:blipFill>
          <a:blip r:embed="rId3" cstate="print"/>
          <a:srcRect/>
          <a:stretch>
            <a:fillRect/>
          </a:stretch>
        </p:blipFill>
        <p:spPr bwMode="auto">
          <a:xfrm>
            <a:off x="857224" y="1785899"/>
            <a:ext cx="3214710" cy="4286279"/>
          </a:xfrm>
          <a:prstGeom prst="rect">
            <a:avLst/>
          </a:prstGeom>
          <a:noFill/>
        </p:spPr>
      </p:pic>
      <p:sp>
        <p:nvSpPr>
          <p:cNvPr id="2050" name="Rectangle 2"/>
          <p:cNvSpPr>
            <a:spLocks noChangeArrowheads="1"/>
          </p:cNvSpPr>
          <p:nvPr/>
        </p:nvSpPr>
        <p:spPr bwMode="auto">
          <a:xfrm>
            <a:off x="4357686" y="1727268"/>
            <a:ext cx="42862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Скульптор-монументалист, график, лауреат Государственной премии РФ (1996)</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95 лет со дня рождения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Родился 9 апреля 1925 года в Екатеринбурге (Свердловске),  в семье врача И. Неизвестного и писателя Б. А.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Дижур</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Участник Великой Отечественной войны, был тяжело ранен. Учился в Академии искусств, Институте им. Сурикова, на факультете философии Московского университета. Автор скульптур: «Маска скорби», «Война — это», «Роботы и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полуроботы</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иллюстраций к произведениям Достоевского, Данте и др. Награжден орденами Красного Знамени (1945), «За заслуги перед Отечеством» (1986), Почета (2000). Жил в Нью-Йорке (США). Профессор философии Колумбийского университета, действительный член Шведской Королевской академии наук, Нью-Йоркской академии наук. В Швеции открыт музей Э. И. Неизвестного.</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785818"/>
          </a:xfrm>
        </p:spPr>
        <p:txBody>
          <a:bodyPr>
            <a:normAutofit fontScale="90000"/>
          </a:bodyPr>
          <a:lstStyle/>
          <a:p>
            <a:r>
              <a:rPr lang="ru-RU" b="1" dirty="0" smtClean="0">
                <a:solidFill>
                  <a:srgbClr val="FF0000"/>
                </a:solidFill>
              </a:rPr>
              <a:t>Работы Эрнста Неизвестного</a:t>
            </a:r>
            <a:endParaRPr lang="ru-RU" b="1" dirty="0">
              <a:solidFill>
                <a:srgbClr val="FF0000"/>
              </a:solidFill>
            </a:endParaRPr>
          </a:p>
        </p:txBody>
      </p:sp>
      <p:pic>
        <p:nvPicPr>
          <p:cNvPr id="32769" name="Picture 1" descr="C:\Users\user\Desktop\золотое дитя.jpg"/>
          <p:cNvPicPr>
            <a:picLocks noGrp="1" noChangeAspect="1" noChangeArrowheads="1"/>
          </p:cNvPicPr>
          <p:nvPr>
            <p:ph idx="1"/>
          </p:nvPr>
        </p:nvPicPr>
        <p:blipFill>
          <a:blip r:embed="rId3" cstate="print"/>
          <a:srcRect/>
          <a:stretch>
            <a:fillRect/>
          </a:stretch>
        </p:blipFill>
        <p:spPr bwMode="auto">
          <a:xfrm>
            <a:off x="1607343" y="1428750"/>
            <a:ext cx="6000751" cy="4500563"/>
          </a:xfrm>
          <a:prstGeom prst="rect">
            <a:avLst/>
          </a:prstGeom>
          <a:noFill/>
        </p:spPr>
      </p:pic>
      <p:pic>
        <p:nvPicPr>
          <p:cNvPr id="32771" name="Picture 3" descr="C:\Users\user\Desktop\AV_Reqviem_orfey.gif"/>
          <p:cNvPicPr>
            <a:picLocks noChangeAspect="1" noChangeArrowheads="1"/>
          </p:cNvPicPr>
          <p:nvPr/>
        </p:nvPicPr>
        <p:blipFill>
          <a:blip r:embed="rId4" cstate="print"/>
          <a:srcRect/>
          <a:stretch>
            <a:fillRect/>
          </a:stretch>
        </p:blipFill>
        <p:spPr bwMode="auto">
          <a:xfrm>
            <a:off x="3071802" y="1438989"/>
            <a:ext cx="3513148" cy="4660185"/>
          </a:xfrm>
          <a:prstGeom prst="rect">
            <a:avLst/>
          </a:prstGeom>
          <a:noFill/>
        </p:spPr>
      </p:pic>
      <p:pic>
        <p:nvPicPr>
          <p:cNvPr id="32772" name="Picture 4" descr="C:\Users\user\Desktop\могила хрущёва.jpg"/>
          <p:cNvPicPr>
            <a:picLocks noChangeAspect="1" noChangeArrowheads="1"/>
          </p:cNvPicPr>
          <p:nvPr/>
        </p:nvPicPr>
        <p:blipFill>
          <a:blip r:embed="rId5" cstate="print"/>
          <a:srcRect/>
          <a:stretch>
            <a:fillRect/>
          </a:stretch>
        </p:blipFill>
        <p:spPr bwMode="auto">
          <a:xfrm>
            <a:off x="1357290" y="1357298"/>
            <a:ext cx="6286544" cy="4714909"/>
          </a:xfrm>
          <a:prstGeom prst="rect">
            <a:avLst/>
          </a:prstGeom>
          <a:noFill/>
        </p:spPr>
      </p:pic>
      <p:pic>
        <p:nvPicPr>
          <p:cNvPr id="32773" name="Picture 5" descr="C:\Users\user\Desktop\древо жизни.jpg"/>
          <p:cNvPicPr>
            <a:picLocks noChangeAspect="1" noChangeArrowheads="1"/>
          </p:cNvPicPr>
          <p:nvPr/>
        </p:nvPicPr>
        <p:blipFill>
          <a:blip r:embed="rId6" cstate="print"/>
          <a:srcRect/>
          <a:stretch>
            <a:fillRect/>
          </a:stretch>
        </p:blipFill>
        <p:spPr bwMode="auto">
          <a:xfrm>
            <a:off x="1142976" y="1285860"/>
            <a:ext cx="7179466" cy="4743926"/>
          </a:xfrm>
          <a:prstGeom prst="rect">
            <a:avLst/>
          </a:prstGeom>
          <a:noFill/>
        </p:spPr>
      </p:pic>
      <p:pic>
        <p:nvPicPr>
          <p:cNvPr id="32774" name="Picture 6" descr="C:\Users\user\Desktop\маска скорби.jpg"/>
          <p:cNvPicPr>
            <a:picLocks noChangeAspect="1" noChangeArrowheads="1"/>
          </p:cNvPicPr>
          <p:nvPr/>
        </p:nvPicPr>
        <p:blipFill>
          <a:blip r:embed="rId7" cstate="print"/>
          <a:srcRect/>
          <a:stretch>
            <a:fillRect/>
          </a:stretch>
        </p:blipFill>
        <p:spPr bwMode="auto">
          <a:xfrm>
            <a:off x="1071538" y="1285860"/>
            <a:ext cx="7295728" cy="4867293"/>
          </a:xfrm>
          <a:prstGeom prst="rect">
            <a:avLst/>
          </a:prstGeom>
          <a:noFill/>
        </p:spPr>
      </p:pic>
      <p:pic>
        <p:nvPicPr>
          <p:cNvPr id="32775" name="Picture 7" descr="C:\Users\user\Desktop\память шахтёров кузбасса.jpg"/>
          <p:cNvPicPr>
            <a:picLocks noChangeAspect="1" noChangeArrowheads="1"/>
          </p:cNvPicPr>
          <p:nvPr/>
        </p:nvPicPr>
        <p:blipFill>
          <a:blip r:embed="rId8" cstate="print"/>
          <a:srcRect/>
          <a:stretch>
            <a:fillRect/>
          </a:stretch>
        </p:blipFill>
        <p:spPr bwMode="auto">
          <a:xfrm>
            <a:off x="785785" y="1428736"/>
            <a:ext cx="7712755" cy="4429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p:cTn id="7" dur="1000" fill="hold"/>
                                        <p:tgtEl>
                                          <p:spTgt spid="32769"/>
                                        </p:tgtEl>
                                        <p:attrNameLst>
                                          <p:attrName>ppt_x</p:attrName>
                                        </p:attrNameLst>
                                      </p:cBhvr>
                                      <p:tavLst>
                                        <p:tav tm="0">
                                          <p:val>
                                            <p:strVal val="#ppt_x-.2"/>
                                          </p:val>
                                        </p:tav>
                                        <p:tav tm="100000">
                                          <p:val>
                                            <p:strVal val="#ppt_x"/>
                                          </p:val>
                                        </p:tav>
                                      </p:tavLst>
                                    </p:anim>
                                    <p:anim calcmode="lin" valueType="num">
                                      <p:cBhvr>
                                        <p:cTn id="8" dur="1000" fill="hold"/>
                                        <p:tgtEl>
                                          <p:spTgt spid="3276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69"/>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nodeType="clickEffect">
                                  <p:stCondLst>
                                    <p:cond delay="0"/>
                                  </p:stCondLst>
                                  <p:childTnLst>
                                    <p:animEffect transition="out" filter="box(in)">
                                      <p:cBhvr>
                                        <p:cTn id="13" dur="500"/>
                                        <p:tgtEl>
                                          <p:spTgt spid="32769"/>
                                        </p:tgtEl>
                                      </p:cBhvr>
                                    </p:animEffect>
                                    <p:set>
                                      <p:cBhvr>
                                        <p:cTn id="14" dur="1" fill="hold">
                                          <p:stCondLst>
                                            <p:cond delay="499"/>
                                          </p:stCondLst>
                                        </p:cTn>
                                        <p:tgtEl>
                                          <p:spTgt spid="3276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2771"/>
                                        </p:tgtEl>
                                        <p:attrNameLst>
                                          <p:attrName>style.visibility</p:attrName>
                                        </p:attrNameLst>
                                      </p:cBhvr>
                                      <p:to>
                                        <p:strVal val="visible"/>
                                      </p:to>
                                    </p:set>
                                    <p:anim calcmode="lin" valueType="num">
                                      <p:cBhvr>
                                        <p:cTn id="19" dur="1000" fill="hold"/>
                                        <p:tgtEl>
                                          <p:spTgt spid="32771"/>
                                        </p:tgtEl>
                                        <p:attrNameLst>
                                          <p:attrName>ppt_x</p:attrName>
                                        </p:attrNameLst>
                                      </p:cBhvr>
                                      <p:tavLst>
                                        <p:tav tm="0">
                                          <p:val>
                                            <p:strVal val="#ppt_x-.2"/>
                                          </p:val>
                                        </p:tav>
                                        <p:tav tm="100000">
                                          <p:val>
                                            <p:strVal val="#ppt_x"/>
                                          </p:val>
                                        </p:tav>
                                      </p:tavLst>
                                    </p:anim>
                                    <p:anim calcmode="lin" valueType="num">
                                      <p:cBhvr>
                                        <p:cTn id="20" dur="1000" fill="hold"/>
                                        <p:tgtEl>
                                          <p:spTgt spid="3277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277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nodeType="clickEffect">
                                  <p:stCondLst>
                                    <p:cond delay="0"/>
                                  </p:stCondLst>
                                  <p:childTnLst>
                                    <p:animEffect transition="out" filter="box(in)">
                                      <p:cBhvr>
                                        <p:cTn id="25" dur="500"/>
                                        <p:tgtEl>
                                          <p:spTgt spid="32771"/>
                                        </p:tgtEl>
                                      </p:cBhvr>
                                    </p:animEffect>
                                    <p:set>
                                      <p:cBhvr>
                                        <p:cTn id="26" dur="1" fill="hold">
                                          <p:stCondLst>
                                            <p:cond delay="499"/>
                                          </p:stCondLst>
                                        </p:cTn>
                                        <p:tgtEl>
                                          <p:spTgt spid="3277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32772"/>
                                        </p:tgtEl>
                                        <p:attrNameLst>
                                          <p:attrName>style.visibility</p:attrName>
                                        </p:attrNameLst>
                                      </p:cBhvr>
                                      <p:to>
                                        <p:strVal val="visible"/>
                                      </p:to>
                                    </p:set>
                                    <p:anim calcmode="lin" valueType="num">
                                      <p:cBhvr>
                                        <p:cTn id="31" dur="1000" fill="hold"/>
                                        <p:tgtEl>
                                          <p:spTgt spid="32772"/>
                                        </p:tgtEl>
                                        <p:attrNameLst>
                                          <p:attrName>ppt_x</p:attrName>
                                        </p:attrNameLst>
                                      </p:cBhvr>
                                      <p:tavLst>
                                        <p:tav tm="0">
                                          <p:val>
                                            <p:strVal val="#ppt_x-.2"/>
                                          </p:val>
                                        </p:tav>
                                        <p:tav tm="100000">
                                          <p:val>
                                            <p:strVal val="#ppt_x"/>
                                          </p:val>
                                        </p:tav>
                                      </p:tavLst>
                                    </p:anim>
                                    <p:anim calcmode="lin" valueType="num">
                                      <p:cBhvr>
                                        <p:cTn id="32" dur="1000" fill="hold"/>
                                        <p:tgtEl>
                                          <p:spTgt spid="3277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277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nodeType="clickEffect">
                                  <p:stCondLst>
                                    <p:cond delay="0"/>
                                  </p:stCondLst>
                                  <p:childTnLst>
                                    <p:animEffect transition="out" filter="box(in)">
                                      <p:cBhvr>
                                        <p:cTn id="37" dur="500"/>
                                        <p:tgtEl>
                                          <p:spTgt spid="32772"/>
                                        </p:tgtEl>
                                      </p:cBhvr>
                                    </p:animEffect>
                                    <p:set>
                                      <p:cBhvr>
                                        <p:cTn id="38" dur="1" fill="hold">
                                          <p:stCondLst>
                                            <p:cond delay="499"/>
                                          </p:stCondLst>
                                        </p:cTn>
                                        <p:tgtEl>
                                          <p:spTgt spid="3277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32773"/>
                                        </p:tgtEl>
                                        <p:attrNameLst>
                                          <p:attrName>style.visibility</p:attrName>
                                        </p:attrNameLst>
                                      </p:cBhvr>
                                      <p:to>
                                        <p:strVal val="visible"/>
                                      </p:to>
                                    </p:set>
                                    <p:anim calcmode="lin" valueType="num">
                                      <p:cBhvr>
                                        <p:cTn id="43" dur="1000" fill="hold"/>
                                        <p:tgtEl>
                                          <p:spTgt spid="32773"/>
                                        </p:tgtEl>
                                        <p:attrNameLst>
                                          <p:attrName>ppt_x</p:attrName>
                                        </p:attrNameLst>
                                      </p:cBhvr>
                                      <p:tavLst>
                                        <p:tav tm="0">
                                          <p:val>
                                            <p:strVal val="#ppt_x-.2"/>
                                          </p:val>
                                        </p:tav>
                                        <p:tav tm="100000">
                                          <p:val>
                                            <p:strVal val="#ppt_x"/>
                                          </p:val>
                                        </p:tav>
                                      </p:tavLst>
                                    </p:anim>
                                    <p:anim calcmode="lin" valueType="num">
                                      <p:cBhvr>
                                        <p:cTn id="44" dur="1000" fill="hold"/>
                                        <p:tgtEl>
                                          <p:spTgt spid="3277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277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nodeType="clickEffect">
                                  <p:stCondLst>
                                    <p:cond delay="0"/>
                                  </p:stCondLst>
                                  <p:childTnLst>
                                    <p:animEffect transition="out" filter="box(in)">
                                      <p:cBhvr>
                                        <p:cTn id="49" dur="500"/>
                                        <p:tgtEl>
                                          <p:spTgt spid="32773"/>
                                        </p:tgtEl>
                                      </p:cBhvr>
                                    </p:animEffect>
                                    <p:set>
                                      <p:cBhvr>
                                        <p:cTn id="50" dur="1" fill="hold">
                                          <p:stCondLst>
                                            <p:cond delay="499"/>
                                          </p:stCondLst>
                                        </p:cTn>
                                        <p:tgtEl>
                                          <p:spTgt spid="3277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32774"/>
                                        </p:tgtEl>
                                        <p:attrNameLst>
                                          <p:attrName>style.visibility</p:attrName>
                                        </p:attrNameLst>
                                      </p:cBhvr>
                                      <p:to>
                                        <p:strVal val="visible"/>
                                      </p:to>
                                    </p:set>
                                    <p:anim calcmode="lin" valueType="num">
                                      <p:cBhvr>
                                        <p:cTn id="55" dur="1000" fill="hold"/>
                                        <p:tgtEl>
                                          <p:spTgt spid="32774"/>
                                        </p:tgtEl>
                                        <p:attrNameLst>
                                          <p:attrName>ppt_x</p:attrName>
                                        </p:attrNameLst>
                                      </p:cBhvr>
                                      <p:tavLst>
                                        <p:tav tm="0">
                                          <p:val>
                                            <p:strVal val="#ppt_x-.2"/>
                                          </p:val>
                                        </p:tav>
                                        <p:tav tm="100000">
                                          <p:val>
                                            <p:strVal val="#ppt_x"/>
                                          </p:val>
                                        </p:tav>
                                      </p:tavLst>
                                    </p:anim>
                                    <p:anim calcmode="lin" valueType="num">
                                      <p:cBhvr>
                                        <p:cTn id="56" dur="1000" fill="hold"/>
                                        <p:tgtEl>
                                          <p:spTgt spid="3277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3277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xit" presetSubtype="16" fill="hold" nodeType="clickEffect">
                                  <p:stCondLst>
                                    <p:cond delay="0"/>
                                  </p:stCondLst>
                                  <p:childTnLst>
                                    <p:animEffect transition="out" filter="box(in)">
                                      <p:cBhvr>
                                        <p:cTn id="61" dur="500"/>
                                        <p:tgtEl>
                                          <p:spTgt spid="32774"/>
                                        </p:tgtEl>
                                      </p:cBhvr>
                                    </p:animEffect>
                                    <p:set>
                                      <p:cBhvr>
                                        <p:cTn id="62" dur="1" fill="hold">
                                          <p:stCondLst>
                                            <p:cond delay="499"/>
                                          </p:stCondLst>
                                        </p:cTn>
                                        <p:tgtEl>
                                          <p:spTgt spid="3277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nodeType="clickEffect">
                                  <p:stCondLst>
                                    <p:cond delay="0"/>
                                  </p:stCondLst>
                                  <p:childTnLst>
                                    <p:set>
                                      <p:cBhvr>
                                        <p:cTn id="66" dur="1" fill="hold">
                                          <p:stCondLst>
                                            <p:cond delay="0"/>
                                          </p:stCondLst>
                                        </p:cTn>
                                        <p:tgtEl>
                                          <p:spTgt spid="32775"/>
                                        </p:tgtEl>
                                        <p:attrNameLst>
                                          <p:attrName>style.visibility</p:attrName>
                                        </p:attrNameLst>
                                      </p:cBhvr>
                                      <p:to>
                                        <p:strVal val="visible"/>
                                      </p:to>
                                    </p:set>
                                    <p:anim calcmode="lin" valueType="num">
                                      <p:cBhvr>
                                        <p:cTn id="67" dur="1000" fill="hold"/>
                                        <p:tgtEl>
                                          <p:spTgt spid="32775"/>
                                        </p:tgtEl>
                                        <p:attrNameLst>
                                          <p:attrName>ppt_x</p:attrName>
                                        </p:attrNameLst>
                                      </p:cBhvr>
                                      <p:tavLst>
                                        <p:tav tm="0">
                                          <p:val>
                                            <p:strVal val="#ppt_x-.2"/>
                                          </p:val>
                                        </p:tav>
                                        <p:tav tm="100000">
                                          <p:val>
                                            <p:strVal val="#ppt_x"/>
                                          </p:val>
                                        </p:tav>
                                      </p:tavLst>
                                    </p:anim>
                                    <p:anim calcmode="lin" valueType="num">
                                      <p:cBhvr>
                                        <p:cTn id="68" dur="1000" fill="hold"/>
                                        <p:tgtEl>
                                          <p:spTgt spid="32775"/>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Курицын Вячеслав Николаевич</a:t>
            </a:r>
            <a:br>
              <a:rPr lang="ru-RU" b="1" dirty="0" smtClean="0">
                <a:solidFill>
                  <a:srgbClr val="FF0000"/>
                </a:solidFill>
              </a:rPr>
            </a:br>
            <a:r>
              <a:rPr lang="ru-RU" b="1" dirty="0" smtClean="0">
                <a:solidFill>
                  <a:srgbClr val="FF0000"/>
                </a:solidFill>
              </a:rPr>
              <a:t>10 апреля 1965 года</a:t>
            </a:r>
            <a:endParaRPr lang="ru-RU" b="1" dirty="0">
              <a:solidFill>
                <a:srgbClr val="FF0000"/>
              </a:solidFill>
            </a:endParaRPr>
          </a:p>
        </p:txBody>
      </p:sp>
      <p:pic>
        <p:nvPicPr>
          <p:cNvPr id="31745" name="Picture 1" descr="C:\Users\user\Desktop\к календарю по СО 2020\Vyacheslav-Kuricyn.jpg"/>
          <p:cNvPicPr>
            <a:picLocks noGrp="1" noChangeAspect="1" noChangeArrowheads="1"/>
          </p:cNvPicPr>
          <p:nvPr>
            <p:ph idx="1"/>
          </p:nvPr>
        </p:nvPicPr>
        <p:blipFill>
          <a:blip r:embed="rId3" cstate="print"/>
          <a:srcRect l="3509" r="14034"/>
          <a:stretch>
            <a:fillRect/>
          </a:stretch>
        </p:blipFill>
        <p:spPr bwMode="auto">
          <a:xfrm>
            <a:off x="5143504" y="1785926"/>
            <a:ext cx="3357586" cy="4071938"/>
          </a:xfrm>
          <a:prstGeom prst="rect">
            <a:avLst/>
          </a:prstGeom>
          <a:noFill/>
        </p:spPr>
      </p:pic>
      <p:sp>
        <p:nvSpPr>
          <p:cNvPr id="31746" name="Rectangle 2"/>
          <p:cNvSpPr>
            <a:spLocks noChangeArrowheads="1"/>
          </p:cNvSpPr>
          <p:nvPr/>
        </p:nvSpPr>
        <p:spPr bwMode="auto">
          <a:xfrm>
            <a:off x="500034" y="1809892"/>
            <a:ext cx="450059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 поэт, журналист</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55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в Новосибирске. Закончил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УрГУ</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(1989) и аспирантуру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РГГУ</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(1995). Работал литературным обозревателем и журналистом во многих изданиях. В разные годы был главным редактором  журнала «Текст» (авангардный проект журнала „Урал“), газет «КЛИП» (Екатеринбург), «Московская альтернатива» и «Неофициальная Москва», журнала «Активист» (СПб). Президент гуманитарной конференции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Курицынские</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чтения» (совместно с Уральским Госуниверситетом в 1997, 1999, 2001, 2003 гг.). Автор спектаклей в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Театре.doc</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(Москва, 2002) и екатеринбургском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ТЮЗе</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(2003). Участвовал в пермской "культурной революции" (в 2012 г. работал в Музее современного искусства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PERMM</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Лауреат премии Андрея Белого за заслуги перед русской литературой (2005).</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428604"/>
            <a:ext cx="7143800" cy="1571636"/>
          </a:xfrm>
        </p:spPr>
        <p:txBody>
          <a:bodyPr>
            <a:normAutofit fontScale="90000"/>
          </a:bodyPr>
          <a:lstStyle/>
          <a:p>
            <a:r>
              <a:rPr lang="ru-RU" b="1" dirty="0" err="1" smtClean="0">
                <a:solidFill>
                  <a:srgbClr val="FF0000"/>
                </a:solidFill>
              </a:rPr>
              <a:t>Турунтаев</a:t>
            </a:r>
            <a:r>
              <a:rPr lang="ru-RU" b="1" dirty="0" smtClean="0">
                <a:solidFill>
                  <a:srgbClr val="FF0000"/>
                </a:solidFill>
              </a:rPr>
              <a:t> </a:t>
            </a:r>
            <a:br>
              <a:rPr lang="ru-RU" b="1" dirty="0" smtClean="0">
                <a:solidFill>
                  <a:srgbClr val="FF0000"/>
                </a:solidFill>
              </a:rPr>
            </a:br>
            <a:r>
              <a:rPr lang="ru-RU" b="1" dirty="0" smtClean="0">
                <a:solidFill>
                  <a:srgbClr val="FF0000"/>
                </a:solidFill>
              </a:rPr>
              <a:t>Владимир Фёдорович</a:t>
            </a:r>
            <a:br>
              <a:rPr lang="ru-RU" b="1" dirty="0" smtClean="0">
                <a:solidFill>
                  <a:srgbClr val="FF0000"/>
                </a:solidFill>
              </a:rPr>
            </a:br>
            <a:r>
              <a:rPr lang="ru-RU" b="1" dirty="0" smtClean="0">
                <a:solidFill>
                  <a:srgbClr val="FF0000"/>
                </a:solidFill>
              </a:rPr>
              <a:t>(14 апреля 1930 года)</a:t>
            </a:r>
            <a:endParaRPr lang="ru-RU" b="1" dirty="0">
              <a:solidFill>
                <a:srgbClr val="FF0000"/>
              </a:solidFill>
            </a:endParaRPr>
          </a:p>
        </p:txBody>
      </p:sp>
      <p:pic>
        <p:nvPicPr>
          <p:cNvPr id="30721" name="Picture 1" descr="C:\Users\user\Desktop\к календарю по СО 2020\turuntaev.jpg"/>
          <p:cNvPicPr>
            <a:picLocks noGrp="1" noChangeAspect="1" noChangeArrowheads="1"/>
          </p:cNvPicPr>
          <p:nvPr>
            <p:ph idx="1"/>
          </p:nvPr>
        </p:nvPicPr>
        <p:blipFill>
          <a:blip r:embed="rId3" cstate="print"/>
          <a:srcRect/>
          <a:stretch>
            <a:fillRect/>
          </a:stretch>
        </p:blipFill>
        <p:spPr bwMode="auto">
          <a:xfrm>
            <a:off x="1000101" y="2143116"/>
            <a:ext cx="2810676" cy="4000528"/>
          </a:xfrm>
          <a:prstGeom prst="rect">
            <a:avLst/>
          </a:prstGeom>
          <a:noFill/>
        </p:spPr>
      </p:pic>
      <p:sp>
        <p:nvSpPr>
          <p:cNvPr id="30722" name="Rectangle 2"/>
          <p:cNvSpPr>
            <a:spLocks noChangeArrowheads="1"/>
          </p:cNvSpPr>
          <p:nvPr/>
        </p:nvSpPr>
        <p:spPr bwMode="auto">
          <a:xfrm>
            <a:off x="4000496" y="2359510"/>
            <a:ext cx="464347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 председатель Екатеринбургского отделения Союза российских писателей (1992—1998)</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90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Родился в г. Томске, в семье инженера. Окончил факультет журналистики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УрГУ</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(1954). Работал в редакциях газеты «На смену!» (с 1954), журналов: «Урал» (с 1962) и «Уральский следопыт» (с 1967), в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Средне-Уральском</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книжном издательстве (1976—1982). Автор книг: «Трудный возраст» (1957), «Ожидание чуда» (1978), «После детства» (1980), «Последняя фора» (1985), «Доказать аксиому» (1987), «Дело рассерженной дамы» (1997),  «Проба на киллера» (1999) «Ошибка киллера» (2001). Лауреат Всероссийского конкурса (1986)  за лучшее произведение о работниках правоохранительных органов.</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00100" y="500042"/>
            <a:ext cx="7143800" cy="1643074"/>
          </a:xfrm>
        </p:spPr>
        <p:txBody>
          <a:bodyPr>
            <a:normAutofit fontScale="90000"/>
          </a:bodyPr>
          <a:lstStyle/>
          <a:p>
            <a:r>
              <a:rPr lang="ru-RU" b="1" dirty="0" smtClean="0">
                <a:solidFill>
                  <a:srgbClr val="FF0000"/>
                </a:solidFill>
              </a:rPr>
              <a:t>Филиппович </a:t>
            </a:r>
            <a:br>
              <a:rPr lang="ru-RU" b="1" dirty="0" smtClean="0">
                <a:solidFill>
                  <a:srgbClr val="FF0000"/>
                </a:solidFill>
              </a:rPr>
            </a:br>
            <a:r>
              <a:rPr lang="ru-RU" b="1" dirty="0" smtClean="0">
                <a:solidFill>
                  <a:srgbClr val="FF0000"/>
                </a:solidFill>
              </a:rPr>
              <a:t>Александр Сергеевич</a:t>
            </a:r>
            <a:br>
              <a:rPr lang="ru-RU" b="1" dirty="0" smtClean="0">
                <a:solidFill>
                  <a:srgbClr val="FF0000"/>
                </a:solidFill>
              </a:rPr>
            </a:br>
            <a:r>
              <a:rPr lang="ru-RU" b="1" dirty="0" smtClean="0">
                <a:solidFill>
                  <a:srgbClr val="FF0000"/>
                </a:solidFill>
              </a:rPr>
              <a:t>(1935 – 1983 гг.)</a:t>
            </a:r>
            <a:endParaRPr lang="ru-RU" b="1" dirty="0">
              <a:solidFill>
                <a:srgbClr val="FF0000"/>
              </a:solidFill>
            </a:endParaRPr>
          </a:p>
        </p:txBody>
      </p:sp>
      <p:pic>
        <p:nvPicPr>
          <p:cNvPr id="29697" name="Picture 1" descr="C:\Users\user\Desktop\к календарю по СО 2020\filippovich1.jpg"/>
          <p:cNvPicPr>
            <a:picLocks noGrp="1" noChangeAspect="1" noChangeArrowheads="1"/>
          </p:cNvPicPr>
          <p:nvPr>
            <p:ph idx="1"/>
          </p:nvPr>
        </p:nvPicPr>
        <p:blipFill>
          <a:blip r:embed="rId3" cstate="print"/>
          <a:srcRect/>
          <a:stretch>
            <a:fillRect/>
          </a:stretch>
        </p:blipFill>
        <p:spPr bwMode="auto">
          <a:xfrm>
            <a:off x="4786314" y="2214554"/>
            <a:ext cx="3551109" cy="4071938"/>
          </a:xfrm>
          <a:prstGeom prst="rect">
            <a:avLst/>
          </a:prstGeom>
          <a:noFill/>
        </p:spPr>
      </p:pic>
      <p:sp>
        <p:nvSpPr>
          <p:cNvPr id="29698" name="Rectangle 2"/>
          <p:cNvSpPr>
            <a:spLocks noChangeArrowheads="1"/>
          </p:cNvSpPr>
          <p:nvPr/>
        </p:nvSpPr>
        <p:spPr bwMode="auto">
          <a:xfrm>
            <a:off x="714348" y="2623420"/>
            <a:ext cx="37147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85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15 апреля 1935 года в Харькове, в семье служащего. Вырос в небольшом уральском поселке Монетном, недалеко от Екатеринбурга. После окончания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УПИ</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(1958), работал на заводах и в проектных институтах. Писателя интересовали духовные возможности человека, судьба уральского поселка. Автор книг: «Житие» (1986), «Моя тихая родина» (1978, 1985), «Честное слово, я мальчишка!» (1981).</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Журнал «Уральский следопыт»</a:t>
            </a:r>
            <a:br>
              <a:rPr lang="ru-RU" b="1" dirty="0" smtClean="0">
                <a:solidFill>
                  <a:srgbClr val="FF0000"/>
                </a:solidFill>
              </a:rPr>
            </a:br>
            <a:r>
              <a:rPr lang="ru-RU" b="1" dirty="0" smtClean="0">
                <a:solidFill>
                  <a:srgbClr val="FF0000"/>
                </a:solidFill>
              </a:rPr>
              <a:t>(30 апреля 1930 года)</a:t>
            </a:r>
            <a:endParaRPr lang="ru-RU" b="1" dirty="0">
              <a:solidFill>
                <a:srgbClr val="FF0000"/>
              </a:solidFill>
            </a:endParaRPr>
          </a:p>
        </p:txBody>
      </p:sp>
      <p:pic>
        <p:nvPicPr>
          <p:cNvPr id="5" name="Picture 2" descr="C:\Users\user\Desktop\ж у след 80\к ж ур сл\№1.jpg"/>
          <p:cNvPicPr>
            <a:picLocks noGrp="1" noChangeAspect="1" noChangeArrowheads="1"/>
          </p:cNvPicPr>
          <p:nvPr>
            <p:ph idx="1"/>
          </p:nvPr>
        </p:nvPicPr>
        <p:blipFill>
          <a:blip r:embed="rId3" cstate="print"/>
          <a:srcRect/>
          <a:stretch>
            <a:fillRect/>
          </a:stretch>
        </p:blipFill>
        <p:spPr bwMode="auto">
          <a:xfrm rot="21023660">
            <a:off x="779783" y="1856141"/>
            <a:ext cx="2928373" cy="4455257"/>
          </a:xfrm>
          <a:prstGeom prst="rect">
            <a:avLst/>
          </a:prstGeom>
          <a:noFill/>
          <a:ln w="9525">
            <a:noFill/>
            <a:miter lim="800000"/>
            <a:headEnd/>
            <a:tailEnd/>
          </a:ln>
        </p:spPr>
      </p:pic>
      <p:sp>
        <p:nvSpPr>
          <p:cNvPr id="28673" name="Rectangle 1"/>
          <p:cNvSpPr>
            <a:spLocks noChangeArrowheads="1"/>
          </p:cNvSpPr>
          <p:nvPr/>
        </p:nvSpPr>
        <p:spPr bwMode="auto">
          <a:xfrm>
            <a:off x="4214810" y="2057029"/>
            <a:ext cx="450059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85 лет со дня выпуска первого номера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Издающийся в </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hlinkClick r:id="rId4" tooltip="Екатеринбург"/>
              </a:rPr>
              <a:t>Екатеринбурге</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 (Свердловске) ежемесячный литературно-публицистический, просветительский </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hlinkClick r:id="rId5" tooltip="Журнал"/>
              </a:rPr>
              <a:t>журнал</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 о </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hlinkClick r:id="rId6" tooltip="Туризм"/>
              </a:rPr>
              <a:t>туризме</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 и краеведении. «Уральский следопыт» — член Свердловского отделения </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hlinkClick r:id="rId7" tooltip="Русское географическое общество"/>
              </a:rPr>
              <a:t>Русского географического общества</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 Журнал был основан </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hlinkClick r:id="rId8" tooltip="Попов, Владимир Алексеевич (редактор)"/>
              </a:rPr>
              <a:t>Владимиром Поповым</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 Первый номер журнала вышел в апреле </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hlinkClick r:id="rId9" tooltip="1935 год"/>
              </a:rPr>
              <a:t>1935 г.</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 затем, после девяти выпусков, издание было прекращено. Второе рождение журнал пережил в </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hlinkClick r:id="rId10" tooltip="1958 год"/>
              </a:rPr>
              <a:t>1958 году</a:t>
            </a:r>
            <a:r>
              <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ru-RU"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357166"/>
            <a:ext cx="7143800" cy="1643074"/>
          </a:xfrm>
        </p:spPr>
        <p:txBody>
          <a:bodyPr>
            <a:normAutofit fontScale="90000"/>
          </a:bodyPr>
          <a:lstStyle/>
          <a:p>
            <a:r>
              <a:rPr lang="ru-RU" b="1" dirty="0" smtClean="0">
                <a:solidFill>
                  <a:srgbClr val="FF0000"/>
                </a:solidFill>
              </a:rPr>
              <a:t>13 мая – 30 лет со дня образования Уральского федерального округа</a:t>
            </a:r>
            <a:endParaRPr lang="ru-RU" b="1" dirty="0">
              <a:solidFill>
                <a:srgbClr val="FF0000"/>
              </a:solidFill>
            </a:endParaRPr>
          </a:p>
        </p:txBody>
      </p:sp>
      <p:sp>
        <p:nvSpPr>
          <p:cNvPr id="5" name="Прямоугольник 4"/>
          <p:cNvSpPr/>
          <p:nvPr/>
        </p:nvSpPr>
        <p:spPr>
          <a:xfrm>
            <a:off x="642910" y="2357430"/>
            <a:ext cx="3929090" cy="3108543"/>
          </a:xfrm>
          <a:prstGeom prst="rect">
            <a:avLst/>
          </a:prstGeom>
        </p:spPr>
        <p:txBody>
          <a:bodyPr wrap="square">
            <a:spAutoFit/>
          </a:bodyPr>
          <a:lstStyle/>
          <a:p>
            <a:pPr>
              <a:buNone/>
            </a:pPr>
            <a:r>
              <a:rPr lang="ru-RU" sz="1400" b="1" dirty="0" smtClean="0"/>
              <a:t>	</a:t>
            </a:r>
            <a:r>
              <a:rPr lang="ru-RU" sz="1400" b="1" dirty="0" err="1" smtClean="0"/>
              <a:t>Ура́льский</a:t>
            </a:r>
            <a:r>
              <a:rPr lang="ru-RU" sz="1400" b="1" dirty="0" smtClean="0"/>
              <a:t> </a:t>
            </a:r>
            <a:r>
              <a:rPr lang="ru-RU" sz="1400" b="1" dirty="0" err="1" smtClean="0"/>
              <a:t>федера́льный</a:t>
            </a:r>
            <a:r>
              <a:rPr lang="ru-RU" sz="1400" b="1" dirty="0" smtClean="0"/>
              <a:t> </a:t>
            </a:r>
            <a:r>
              <a:rPr lang="ru-RU" sz="1400" b="1" dirty="0" err="1" smtClean="0"/>
              <a:t>о́круг</a:t>
            </a:r>
            <a:r>
              <a:rPr lang="ru-RU" sz="1400" dirty="0" smtClean="0"/>
              <a:t> (</a:t>
            </a:r>
            <a:r>
              <a:rPr lang="ru-RU" sz="1400" dirty="0" err="1" smtClean="0"/>
              <a:t>УФО</a:t>
            </a:r>
            <a:r>
              <a:rPr lang="ru-RU" sz="1400" dirty="0" smtClean="0"/>
              <a:t>) — </a:t>
            </a:r>
            <a:r>
              <a:rPr lang="ru-RU" sz="1400" dirty="0" smtClean="0">
                <a:hlinkClick r:id="rId3" tooltip="Федеральные округа Российской Федерации"/>
              </a:rPr>
              <a:t>федеральный округ</a:t>
            </a:r>
            <a:r>
              <a:rPr lang="ru-RU" sz="1400" dirty="0" smtClean="0"/>
              <a:t> </a:t>
            </a:r>
            <a:r>
              <a:rPr lang="ru-RU" sz="1400" dirty="0" smtClean="0">
                <a:hlinkClick r:id="rId4" tooltip="Россия"/>
              </a:rPr>
              <a:t>Российской Федерации</a:t>
            </a:r>
            <a:r>
              <a:rPr lang="ru-RU" sz="1400" dirty="0" smtClean="0"/>
              <a:t>, в пределах </a:t>
            </a:r>
            <a:r>
              <a:rPr lang="ru-RU" sz="1400" dirty="0" smtClean="0">
                <a:hlinkClick r:id="rId5" tooltip="Урал"/>
              </a:rPr>
              <a:t>Урала</a:t>
            </a:r>
            <a:r>
              <a:rPr lang="ru-RU" sz="1400" dirty="0" smtClean="0"/>
              <a:t> и </a:t>
            </a:r>
            <a:r>
              <a:rPr lang="ru-RU" sz="1400" dirty="0" smtClean="0">
                <a:hlinkClick r:id="rId6" tooltip="Западная Сибирь"/>
              </a:rPr>
              <a:t>Западной Сибири</a:t>
            </a:r>
            <a:r>
              <a:rPr lang="ru-RU" sz="1400" dirty="0" smtClean="0"/>
              <a:t>. Образован </a:t>
            </a:r>
            <a:r>
              <a:rPr lang="ru-RU" sz="1400" dirty="0" smtClean="0">
                <a:hlinkClick r:id="rId7" tooltip="Указ президента России"/>
              </a:rPr>
              <a:t>Указом Президента РФ</a:t>
            </a:r>
            <a:r>
              <a:rPr lang="ru-RU" sz="1400" dirty="0" smtClean="0"/>
              <a:t> от </a:t>
            </a:r>
            <a:r>
              <a:rPr lang="ru-RU" sz="1400" dirty="0" smtClean="0">
                <a:hlinkClick r:id="rId8" tooltip="13 мая"/>
              </a:rPr>
              <a:t>13 мая</a:t>
            </a:r>
            <a:r>
              <a:rPr lang="ru-RU" sz="1400" dirty="0" smtClean="0"/>
              <a:t> </a:t>
            </a:r>
            <a:r>
              <a:rPr lang="ru-RU" sz="1400" dirty="0" smtClean="0">
                <a:hlinkClick r:id="rId9" tooltip="2000 год"/>
              </a:rPr>
              <a:t>2000 года</a:t>
            </a:r>
            <a:r>
              <a:rPr lang="ru-RU" sz="1400" dirty="0" smtClean="0"/>
              <a:t>.</a:t>
            </a:r>
          </a:p>
          <a:p>
            <a:pPr>
              <a:buNone/>
            </a:pPr>
            <a:r>
              <a:rPr lang="ru-RU" sz="1400" dirty="0" smtClean="0"/>
              <a:t>	Территория округа составляет 10,62 % от территории РФ.</a:t>
            </a:r>
          </a:p>
          <a:p>
            <a:pPr>
              <a:buNone/>
            </a:pPr>
            <a:r>
              <a:rPr lang="ru-RU" sz="1400" dirty="0" smtClean="0"/>
              <a:t>	В округе находятся: Свердловская, Челябинская, Курганская, Тюменская области (включая </a:t>
            </a:r>
            <a:r>
              <a:rPr lang="ru-RU" sz="1400" dirty="0" smtClean="0">
                <a:hlinkClick r:id="rId10" tooltip="ЯНАО"/>
              </a:rPr>
              <a:t>Ямало-Ненецкий</a:t>
            </a:r>
            <a:r>
              <a:rPr lang="ru-RU" sz="1400" dirty="0" smtClean="0"/>
              <a:t> и </a:t>
            </a:r>
            <a:r>
              <a:rPr lang="ru-RU" sz="1400" u="sng" dirty="0" smtClean="0">
                <a:hlinkClick r:id="rId11"/>
              </a:rPr>
              <a:t>Ханты-Мансийский — </a:t>
            </a:r>
            <a:r>
              <a:rPr lang="ru-RU" sz="1400" u="sng" dirty="0" err="1" smtClean="0">
                <a:hlinkClick r:id="rId11"/>
              </a:rPr>
              <a:t>Югра</a:t>
            </a:r>
            <a:r>
              <a:rPr lang="ru-RU" sz="1400" dirty="0" smtClean="0"/>
              <a:t> автономные округа, которые входят в состав Тюменской области). Является наименьшим среди федеральных округов по количеству субъектов.</a:t>
            </a:r>
          </a:p>
        </p:txBody>
      </p:sp>
      <p:pic>
        <p:nvPicPr>
          <p:cNvPr id="4" name="Picture 2" descr="C:\Users\user\Desktop\ур федеральный округ.jpg"/>
          <p:cNvPicPr>
            <a:picLocks noGrp="1" noChangeAspect="1" noChangeArrowheads="1"/>
          </p:cNvPicPr>
          <p:nvPr>
            <p:ph idx="1"/>
          </p:nvPr>
        </p:nvPicPr>
        <p:blipFill>
          <a:blip r:embed="rId12" cstate="print"/>
          <a:srcRect/>
          <a:stretch>
            <a:fillRect/>
          </a:stretch>
        </p:blipFill>
        <p:spPr bwMode="auto">
          <a:xfrm>
            <a:off x="4500562" y="2071678"/>
            <a:ext cx="4229475" cy="360181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Коряков Олег </a:t>
            </a:r>
            <a:r>
              <a:rPr lang="ru-RU" b="1" dirty="0" err="1" smtClean="0">
                <a:solidFill>
                  <a:srgbClr val="FF0000"/>
                </a:solidFill>
              </a:rPr>
              <a:t>Фокич</a:t>
            </a:r>
            <a:r>
              <a:rPr lang="ru-RU" b="1" dirty="0" smtClean="0">
                <a:solidFill>
                  <a:srgbClr val="FF0000"/>
                </a:solidFill>
              </a:rPr>
              <a:t/>
            </a:r>
            <a:br>
              <a:rPr lang="ru-RU" b="1" dirty="0" smtClean="0">
                <a:solidFill>
                  <a:srgbClr val="FF0000"/>
                </a:solidFill>
              </a:rPr>
            </a:br>
            <a:r>
              <a:rPr lang="ru-RU" b="1" dirty="0" smtClean="0">
                <a:solidFill>
                  <a:srgbClr val="FF0000"/>
                </a:solidFill>
              </a:rPr>
              <a:t>(1920 – 1976 гг.)</a:t>
            </a:r>
            <a:endParaRPr lang="ru-RU" b="1" dirty="0">
              <a:solidFill>
                <a:srgbClr val="FF0000"/>
              </a:solidFill>
            </a:endParaRPr>
          </a:p>
        </p:txBody>
      </p:sp>
      <p:pic>
        <p:nvPicPr>
          <p:cNvPr id="2050" name="Picture 2" descr="C:\Users\user\Desktop\к календарю по СО 2020\Oleg_Koryakov.jpg"/>
          <p:cNvPicPr>
            <a:picLocks noGrp="1" noChangeAspect="1" noChangeArrowheads="1"/>
          </p:cNvPicPr>
          <p:nvPr>
            <p:ph idx="1"/>
          </p:nvPr>
        </p:nvPicPr>
        <p:blipFill>
          <a:blip r:embed="rId3" cstate="print"/>
          <a:srcRect/>
          <a:stretch>
            <a:fillRect/>
          </a:stretch>
        </p:blipFill>
        <p:spPr bwMode="auto">
          <a:xfrm>
            <a:off x="831328" y="1714488"/>
            <a:ext cx="2871342" cy="4214814"/>
          </a:xfrm>
          <a:prstGeom prst="rect">
            <a:avLst/>
          </a:prstGeom>
          <a:noFill/>
        </p:spPr>
      </p:pic>
      <p:sp>
        <p:nvSpPr>
          <p:cNvPr id="2051" name="Rectangle 3"/>
          <p:cNvSpPr>
            <a:spLocks noChangeArrowheads="1"/>
          </p:cNvSpPr>
          <p:nvPr/>
        </p:nvSpPr>
        <p:spPr bwMode="auto">
          <a:xfrm>
            <a:off x="4071934" y="1690384"/>
            <a:ext cx="457203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Писатель, журналист, один из организаторов и главный редактор журнала «Урал» (1958</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1959)</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100 лет со дня рождения</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16 мая 1920 года в Иркутске, в семье инженера. На Урале жил с 1938 г., здесь стал писателем, был ответственным секретарем газеты «Уральский рабочий». Автор книг: «Приключения Леньки и его друзей», «Хмурый </a:t>
            </a:r>
            <a:r>
              <a:rPr kumimoji="0" 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Вангур</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«Остров без тайн», «Весенние заморозки», «Формула счастья», «Странный генерал», «Дорога без привалов».</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100 лет </a:t>
            </a:r>
            <a:r>
              <a:rPr lang="ru-RU" b="1" dirty="0" err="1" smtClean="0">
                <a:solidFill>
                  <a:srgbClr val="FF0000"/>
                </a:solidFill>
              </a:rPr>
              <a:t>Средне-Уральскому</a:t>
            </a:r>
            <a:r>
              <a:rPr lang="ru-RU" b="1" dirty="0" smtClean="0">
                <a:solidFill>
                  <a:srgbClr val="FF0000"/>
                </a:solidFill>
              </a:rPr>
              <a:t> книжному издательству</a:t>
            </a:r>
            <a:endParaRPr lang="ru-RU" b="1" dirty="0">
              <a:solidFill>
                <a:srgbClr val="FF0000"/>
              </a:solidFill>
            </a:endParaRPr>
          </a:p>
        </p:txBody>
      </p:sp>
      <p:pic>
        <p:nvPicPr>
          <p:cNvPr id="4" name="Picture 2" descr="C:\Users\user\Desktop\Сред урал кн изд-во\СУРКИ 1.jpg"/>
          <p:cNvPicPr>
            <a:picLocks noGrp="1" noChangeAspect="1" noChangeArrowheads="1"/>
          </p:cNvPicPr>
          <p:nvPr>
            <p:ph idx="1"/>
          </p:nvPr>
        </p:nvPicPr>
        <p:blipFill>
          <a:blip r:embed="rId3" cstate="print"/>
          <a:srcRect/>
          <a:stretch>
            <a:fillRect/>
          </a:stretch>
        </p:blipFill>
        <p:spPr bwMode="auto">
          <a:xfrm rot="20925193">
            <a:off x="360284" y="504432"/>
            <a:ext cx="1345025" cy="1629615"/>
          </a:xfrm>
          <a:prstGeom prst="rect">
            <a:avLst/>
          </a:prstGeom>
          <a:noFill/>
        </p:spPr>
      </p:pic>
      <p:pic>
        <p:nvPicPr>
          <p:cNvPr id="1027" name="Picture 3" descr="C:\Users\user\Desktop\Сред урал кн изд-во\сурки 2.jpg"/>
          <p:cNvPicPr>
            <a:picLocks noChangeAspect="1" noChangeArrowheads="1"/>
          </p:cNvPicPr>
          <p:nvPr/>
        </p:nvPicPr>
        <p:blipFill>
          <a:blip r:embed="rId4" cstate="print"/>
          <a:srcRect/>
          <a:stretch>
            <a:fillRect/>
          </a:stretch>
        </p:blipFill>
        <p:spPr bwMode="auto">
          <a:xfrm rot="20719273">
            <a:off x="538168" y="1999115"/>
            <a:ext cx="1398639" cy="2172643"/>
          </a:xfrm>
          <a:prstGeom prst="rect">
            <a:avLst/>
          </a:prstGeom>
          <a:noFill/>
        </p:spPr>
      </p:pic>
      <p:pic>
        <p:nvPicPr>
          <p:cNvPr id="1028" name="Picture 4" descr="C:\Users\user\Desktop\Сред урал кн изд-во\сурки6.jpg"/>
          <p:cNvPicPr>
            <a:picLocks noChangeAspect="1" noChangeArrowheads="1"/>
          </p:cNvPicPr>
          <p:nvPr/>
        </p:nvPicPr>
        <p:blipFill>
          <a:blip r:embed="rId5" cstate="print"/>
          <a:srcRect/>
          <a:stretch>
            <a:fillRect/>
          </a:stretch>
        </p:blipFill>
        <p:spPr bwMode="auto">
          <a:xfrm rot="621090">
            <a:off x="7589456" y="610088"/>
            <a:ext cx="1396080" cy="1890244"/>
          </a:xfrm>
          <a:prstGeom prst="rect">
            <a:avLst/>
          </a:prstGeom>
          <a:noFill/>
        </p:spPr>
      </p:pic>
      <p:pic>
        <p:nvPicPr>
          <p:cNvPr id="1029" name="Picture 5" descr="C:\Users\user\Desktop\Сред урал кн изд-во\сурки3.jpg"/>
          <p:cNvPicPr>
            <a:picLocks noChangeAspect="1" noChangeArrowheads="1"/>
          </p:cNvPicPr>
          <p:nvPr/>
        </p:nvPicPr>
        <p:blipFill>
          <a:blip r:embed="rId6" cstate="print"/>
          <a:srcRect/>
          <a:stretch>
            <a:fillRect/>
          </a:stretch>
        </p:blipFill>
        <p:spPr bwMode="auto">
          <a:xfrm rot="20938422">
            <a:off x="920860" y="4048835"/>
            <a:ext cx="1474603" cy="2301820"/>
          </a:xfrm>
          <a:prstGeom prst="rect">
            <a:avLst/>
          </a:prstGeom>
          <a:noFill/>
        </p:spPr>
      </p:pic>
      <p:pic>
        <p:nvPicPr>
          <p:cNvPr id="1030" name="Picture 6" descr="C:\Users\user\Desktop\Сред урал кн изд-во\сурки4.jpg"/>
          <p:cNvPicPr>
            <a:picLocks noChangeAspect="1" noChangeArrowheads="1"/>
          </p:cNvPicPr>
          <p:nvPr/>
        </p:nvPicPr>
        <p:blipFill>
          <a:blip r:embed="rId7" cstate="print"/>
          <a:srcRect/>
          <a:stretch>
            <a:fillRect/>
          </a:stretch>
        </p:blipFill>
        <p:spPr bwMode="auto">
          <a:xfrm rot="566490">
            <a:off x="7190167" y="2390074"/>
            <a:ext cx="1469562" cy="2429028"/>
          </a:xfrm>
          <a:prstGeom prst="rect">
            <a:avLst/>
          </a:prstGeom>
          <a:noFill/>
        </p:spPr>
      </p:pic>
      <p:pic>
        <p:nvPicPr>
          <p:cNvPr id="1031" name="Picture 7" descr="C:\Users\user\Desktop\Сред урал кн изд-во\сурки8.jpg"/>
          <p:cNvPicPr>
            <a:picLocks noChangeAspect="1" noChangeArrowheads="1"/>
          </p:cNvPicPr>
          <p:nvPr/>
        </p:nvPicPr>
        <p:blipFill>
          <a:blip r:embed="rId8" cstate="print"/>
          <a:srcRect r="5688"/>
          <a:stretch>
            <a:fillRect/>
          </a:stretch>
        </p:blipFill>
        <p:spPr bwMode="auto">
          <a:xfrm rot="673637">
            <a:off x="6688156" y="4554645"/>
            <a:ext cx="1492847" cy="2071014"/>
          </a:xfrm>
          <a:prstGeom prst="rect">
            <a:avLst/>
          </a:prstGeom>
          <a:noFill/>
        </p:spPr>
      </p:pic>
      <p:pic>
        <p:nvPicPr>
          <p:cNvPr id="1032" name="Picture 8" descr="C:\Users\user\Desktop\Сред урал кн изд-во\сурки5.jpg"/>
          <p:cNvPicPr>
            <a:picLocks noChangeAspect="1" noChangeArrowheads="1"/>
          </p:cNvPicPr>
          <p:nvPr/>
        </p:nvPicPr>
        <p:blipFill>
          <a:blip r:embed="rId9" cstate="print"/>
          <a:srcRect/>
          <a:stretch>
            <a:fillRect/>
          </a:stretch>
        </p:blipFill>
        <p:spPr bwMode="auto">
          <a:xfrm rot="646241">
            <a:off x="5398310" y="4314865"/>
            <a:ext cx="1266963" cy="2081864"/>
          </a:xfrm>
          <a:prstGeom prst="rect">
            <a:avLst/>
          </a:prstGeom>
          <a:noFill/>
        </p:spPr>
      </p:pic>
      <p:pic>
        <p:nvPicPr>
          <p:cNvPr id="1033" name="Picture 9" descr="C:\Users\user\Desktop\Сред урал кн изд-во\сурки9.jpg"/>
          <p:cNvPicPr>
            <a:picLocks noChangeAspect="1" noChangeArrowheads="1"/>
          </p:cNvPicPr>
          <p:nvPr/>
        </p:nvPicPr>
        <p:blipFill>
          <a:blip r:embed="rId10" cstate="print"/>
          <a:srcRect/>
          <a:stretch>
            <a:fillRect/>
          </a:stretch>
        </p:blipFill>
        <p:spPr bwMode="auto">
          <a:xfrm rot="20951511">
            <a:off x="2267583" y="4127334"/>
            <a:ext cx="1564377" cy="2237488"/>
          </a:xfrm>
          <a:prstGeom prst="rect">
            <a:avLst/>
          </a:prstGeom>
          <a:noFill/>
        </p:spPr>
      </p:pic>
      <p:pic>
        <p:nvPicPr>
          <p:cNvPr id="1034" name="Picture 10" descr="C:\Users\user\Desktop\Сред урал кн изд-во\сурки10.jpg"/>
          <p:cNvPicPr>
            <a:picLocks noChangeAspect="1" noChangeArrowheads="1"/>
          </p:cNvPicPr>
          <p:nvPr/>
        </p:nvPicPr>
        <p:blipFill>
          <a:blip r:embed="rId11" cstate="print"/>
          <a:srcRect/>
          <a:stretch>
            <a:fillRect/>
          </a:stretch>
        </p:blipFill>
        <p:spPr bwMode="auto">
          <a:xfrm>
            <a:off x="3929058" y="4143380"/>
            <a:ext cx="1407823" cy="2214554"/>
          </a:xfrm>
          <a:prstGeom prst="rect">
            <a:avLst/>
          </a:prstGeom>
          <a:noFill/>
        </p:spPr>
      </p:pic>
      <p:sp>
        <p:nvSpPr>
          <p:cNvPr id="1035" name="Rectangle 11"/>
          <p:cNvSpPr>
            <a:spLocks noChangeArrowheads="1"/>
          </p:cNvSpPr>
          <p:nvPr/>
        </p:nvSpPr>
        <p:spPr bwMode="auto">
          <a:xfrm>
            <a:off x="2143108" y="1734574"/>
            <a:ext cx="51435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ОАО</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Средне-Уральское</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книжное издательство» (Ранее — Уральское отделение Госиздата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Урагосиздат</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Уралогиз</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АО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Уралкнига</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Свердлгиз</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Екатеринбург.</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15 июня 2020 г.- 100 лет со дня открытия.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Первое государственное книжное издательство в Екатеринбурге. Специализируется на выпуске книг, брошюр, альбомов, открыток. Форма издания продукции — в основном заказная литература. Сбыт собственных изданий осуществляется через книготорговые организации.</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357166"/>
            <a:ext cx="7143800" cy="1071570"/>
          </a:xfrm>
        </p:spPr>
        <p:txBody>
          <a:bodyPr>
            <a:normAutofit fontScale="90000"/>
          </a:bodyPr>
          <a:lstStyle/>
          <a:p>
            <a:r>
              <a:rPr lang="ru-RU" b="1" dirty="0" err="1" smtClean="0">
                <a:solidFill>
                  <a:srgbClr val="FF0000"/>
                </a:solidFill>
              </a:rPr>
              <a:t>Богаев</a:t>
            </a:r>
            <a:r>
              <a:rPr lang="ru-RU" b="1" dirty="0" smtClean="0">
                <a:solidFill>
                  <a:srgbClr val="FF0000"/>
                </a:solidFill>
              </a:rPr>
              <a:t> Олег Анатольевич</a:t>
            </a:r>
            <a:br>
              <a:rPr lang="ru-RU" b="1" dirty="0" smtClean="0">
                <a:solidFill>
                  <a:srgbClr val="FF0000"/>
                </a:solidFill>
              </a:rPr>
            </a:br>
            <a:r>
              <a:rPr lang="ru-RU" b="1" dirty="0" smtClean="0">
                <a:solidFill>
                  <a:srgbClr val="FF0000"/>
                </a:solidFill>
              </a:rPr>
              <a:t>18 июня 1970 года</a:t>
            </a:r>
            <a:endParaRPr lang="ru-RU" b="1" dirty="0">
              <a:solidFill>
                <a:srgbClr val="FF0000"/>
              </a:solidFill>
            </a:endParaRPr>
          </a:p>
        </p:txBody>
      </p:sp>
      <p:pic>
        <p:nvPicPr>
          <p:cNvPr id="3073" name="Picture 1" descr="C:\Users\user\Desktop\к календарю по СО 2020\богаев олег.jpeg"/>
          <p:cNvPicPr>
            <a:picLocks noGrp="1" noChangeAspect="1" noChangeArrowheads="1"/>
          </p:cNvPicPr>
          <p:nvPr>
            <p:ph idx="1"/>
          </p:nvPr>
        </p:nvPicPr>
        <p:blipFill>
          <a:blip r:embed="rId3" cstate="print"/>
          <a:srcRect/>
          <a:stretch>
            <a:fillRect/>
          </a:stretch>
        </p:blipFill>
        <p:spPr bwMode="auto">
          <a:xfrm>
            <a:off x="2428860" y="1643050"/>
            <a:ext cx="4399258" cy="3317691"/>
          </a:xfrm>
          <a:prstGeom prst="rect">
            <a:avLst/>
          </a:prstGeom>
          <a:noFill/>
        </p:spPr>
      </p:pic>
      <p:sp>
        <p:nvSpPr>
          <p:cNvPr id="3074" name="Rectangle 2"/>
          <p:cNvSpPr>
            <a:spLocks noChangeArrowheads="1"/>
          </p:cNvSpPr>
          <p:nvPr/>
        </p:nvSpPr>
        <p:spPr bwMode="auto">
          <a:xfrm>
            <a:off x="1000100" y="4998497"/>
            <a:ext cx="742955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Драматург, главный редактор журнала «Урал»</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50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18 июня 1970 года в Свердловске. В настоящее время живет в Екатеринбурге, преподает в театральном институте. В августе 2010 г. назначен главным редактором журнала «Урал». Лауреат премий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Антибукер</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(1997), «Евразия» (2002), «Действующие лица» (2005).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err="1" smtClean="0">
                <a:solidFill>
                  <a:srgbClr val="FF0000"/>
                </a:solidFill>
              </a:rPr>
              <a:t>Речкалов</a:t>
            </a:r>
            <a:r>
              <a:rPr lang="ru-RU" b="1" dirty="0" smtClean="0">
                <a:solidFill>
                  <a:srgbClr val="FF0000"/>
                </a:solidFill>
              </a:rPr>
              <a:t> Григорий Андреевич</a:t>
            </a:r>
            <a:br>
              <a:rPr lang="ru-RU" b="1" dirty="0" smtClean="0">
                <a:solidFill>
                  <a:srgbClr val="FF0000"/>
                </a:solidFill>
              </a:rPr>
            </a:br>
            <a:r>
              <a:rPr lang="ru-RU" b="1" dirty="0" smtClean="0">
                <a:solidFill>
                  <a:srgbClr val="FF0000"/>
                </a:solidFill>
              </a:rPr>
              <a:t>(1920 – </a:t>
            </a:r>
            <a:r>
              <a:rPr lang="ru-RU" b="1" dirty="0" err="1" smtClean="0">
                <a:solidFill>
                  <a:srgbClr val="FF0000"/>
                </a:solidFill>
              </a:rPr>
              <a:t>1990гг</a:t>
            </a:r>
            <a:r>
              <a:rPr lang="ru-RU" b="1" dirty="0" smtClean="0">
                <a:solidFill>
                  <a:srgbClr val="FF0000"/>
                </a:solidFill>
              </a:rPr>
              <a:t>.)</a:t>
            </a:r>
            <a:endParaRPr lang="ru-RU" b="1" dirty="0">
              <a:solidFill>
                <a:srgbClr val="FF0000"/>
              </a:solidFill>
            </a:endParaRPr>
          </a:p>
        </p:txBody>
      </p:sp>
      <p:pic>
        <p:nvPicPr>
          <p:cNvPr id="1027" name="Picture 3" descr="C:\Users\user\Desktop\к календарю по СО 2020\речкалов.jpg"/>
          <p:cNvPicPr>
            <a:picLocks noGrp="1" noChangeAspect="1" noChangeArrowheads="1"/>
          </p:cNvPicPr>
          <p:nvPr>
            <p:ph idx="1"/>
          </p:nvPr>
        </p:nvPicPr>
        <p:blipFill>
          <a:blip r:embed="rId3" cstate="print"/>
          <a:srcRect/>
          <a:stretch>
            <a:fillRect/>
          </a:stretch>
        </p:blipFill>
        <p:spPr bwMode="auto">
          <a:xfrm>
            <a:off x="5643570" y="1714488"/>
            <a:ext cx="2655837" cy="4071938"/>
          </a:xfrm>
          <a:prstGeom prst="rect">
            <a:avLst/>
          </a:prstGeom>
          <a:noFill/>
        </p:spPr>
      </p:pic>
      <p:sp>
        <p:nvSpPr>
          <p:cNvPr id="1028" name="Rectangle 4"/>
          <p:cNvSpPr>
            <a:spLocks noChangeArrowheads="1"/>
          </p:cNvSpPr>
          <p:nvPr/>
        </p:nvSpPr>
        <p:spPr bwMode="auto">
          <a:xfrm>
            <a:off x="642910" y="1816355"/>
            <a:ext cx="47863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Летчик-истребитель, дважды Герой Советского Союза (1943, 1944)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100 лет со дня рождения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в д. </a:t>
            </a:r>
            <a:r>
              <a:rPr kumimoji="0" lang="ru-RU"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Худяково</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(ныне </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пос. Зайково) </a:t>
            </a:r>
            <a:r>
              <a:rPr kumimoji="0" lang="ru-RU"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Ирбитского</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района Свердловской области. Окончил Свердловский аэроклуб, Пермскую авиационную школу летчиков (1939), Краснознаменную Военно-Воздушную академию (1951). После Великой Отечественной войны продолжал службу в военно-воздушных силах. Прошел путь от рядового летчика до командира полка, с 1959 г. генерал-майор запаса. Награжден орденами Ленина, Красного Знамени (четырежды), Красной Звезды (дважды), Отечественной войны.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100 лет молодёжной газете «На смену»</a:t>
            </a:r>
            <a:endParaRPr lang="ru-RU" b="1" dirty="0">
              <a:solidFill>
                <a:srgbClr val="FF0000"/>
              </a:solidFill>
            </a:endParaRPr>
          </a:p>
        </p:txBody>
      </p:sp>
      <p:pic>
        <p:nvPicPr>
          <p:cNvPr id="2049" name="Picture 1" descr="C:\Users\user\Desktop\к календарю по СО 2020\-смену 75 9 мая.jpg"/>
          <p:cNvPicPr>
            <a:picLocks noGrp="1" noChangeAspect="1" noChangeArrowheads="1"/>
          </p:cNvPicPr>
          <p:nvPr>
            <p:ph idx="1"/>
          </p:nvPr>
        </p:nvPicPr>
        <p:blipFill>
          <a:blip r:embed="rId3" cstate="print"/>
          <a:srcRect/>
          <a:stretch>
            <a:fillRect/>
          </a:stretch>
        </p:blipFill>
        <p:spPr bwMode="auto">
          <a:xfrm>
            <a:off x="5000628" y="1643050"/>
            <a:ext cx="3372959" cy="4558052"/>
          </a:xfrm>
          <a:prstGeom prst="rect">
            <a:avLst/>
          </a:prstGeom>
          <a:noFill/>
        </p:spPr>
      </p:pic>
      <p:sp>
        <p:nvSpPr>
          <p:cNvPr id="2050" name="Rectangle 2"/>
          <p:cNvSpPr>
            <a:spLocks noChangeArrowheads="1"/>
          </p:cNvSpPr>
          <p:nvPr/>
        </p:nvSpPr>
        <p:spPr bwMode="auto">
          <a:xfrm>
            <a:off x="571472" y="2264819"/>
            <a:ext cx="428628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 смену! (1920</a:t>
            </a: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2009)</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Областная молодежная газета. Екатеринбург</a:t>
            </a:r>
          </a:p>
          <a:p>
            <a:pPr marL="0" marR="0" lvl="0" indent="0" algn="l" defTabSz="914400" rtl="0" eaLnBrk="0" fontAlgn="base" latinLnBrk="0" hangingPunct="0">
              <a:lnSpc>
                <a:spcPct val="100000"/>
              </a:lnSpc>
              <a:spcBef>
                <a:spcPct val="0"/>
              </a:spcBef>
              <a:spcAft>
                <a:spcPct val="0"/>
              </a:spcAft>
              <a:buClrTx/>
              <a:buSzTx/>
              <a:buFontTx/>
              <a:buNone/>
              <a:tabLst/>
            </a:pPr>
            <a:r>
              <a:rPr lang="ru-RU" sz="1600" dirty="0" smtClean="0">
                <a:solidFill>
                  <a:srgbClr val="000000"/>
                </a:solidFill>
                <a:latin typeface="Times New Roman" pitchFamily="18" charset="0"/>
                <a:ea typeface="Times New Roman" pitchFamily="18" charset="0"/>
                <a:cs typeface="Times New Roman" pitchFamily="18" charset="0"/>
              </a:rPr>
              <a:t>Первый номер вышел 18 июня 1920 года.</a:t>
            </a:r>
            <a:endPar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Газета сначала издавалась в Перми, с 5 мая 1923 г. </a:t>
            </a: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в Екатеринбурге. Газета всегда имела свой стиль и читателей.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После перехода к рыночным отношениям газета попала в сложное финансовое положение. В последние годы она существовала за счёт издания корпоративного приложения для местного подразделения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tooltip="Газпром"/>
              </a:rPr>
              <a:t>Газпрома</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err="1" smtClean="0">
                <a:solidFill>
                  <a:srgbClr val="FF0000"/>
                </a:solidFill>
              </a:rPr>
              <a:t>Бутин</a:t>
            </a:r>
            <a:r>
              <a:rPr lang="ru-RU" b="1" dirty="0" smtClean="0">
                <a:solidFill>
                  <a:srgbClr val="FF0000"/>
                </a:solidFill>
              </a:rPr>
              <a:t> Эрнст Венедиктович</a:t>
            </a:r>
            <a:br>
              <a:rPr lang="ru-RU" b="1" dirty="0" smtClean="0">
                <a:solidFill>
                  <a:srgbClr val="FF0000"/>
                </a:solidFill>
              </a:rPr>
            </a:br>
            <a:r>
              <a:rPr lang="ru-RU" b="1" dirty="0" smtClean="0">
                <a:solidFill>
                  <a:srgbClr val="FF0000"/>
                </a:solidFill>
              </a:rPr>
              <a:t>(1940 – 2002 гг.)</a:t>
            </a:r>
            <a:endParaRPr lang="ru-RU" b="1" dirty="0">
              <a:solidFill>
                <a:srgbClr val="FF0000"/>
              </a:solidFill>
            </a:endParaRPr>
          </a:p>
        </p:txBody>
      </p:sp>
      <p:pic>
        <p:nvPicPr>
          <p:cNvPr id="43009" name="Picture 1" descr="C:\Users\user\Desktop\к календарю по СО 2020\butin1.jpg"/>
          <p:cNvPicPr>
            <a:picLocks noGrp="1" noChangeAspect="1" noChangeArrowheads="1"/>
          </p:cNvPicPr>
          <p:nvPr>
            <p:ph idx="1"/>
          </p:nvPr>
        </p:nvPicPr>
        <p:blipFill>
          <a:blip r:embed="rId3" cstate="print"/>
          <a:srcRect t="3509" r="7461"/>
          <a:stretch>
            <a:fillRect/>
          </a:stretch>
        </p:blipFill>
        <p:spPr bwMode="auto">
          <a:xfrm>
            <a:off x="714348" y="1714488"/>
            <a:ext cx="3286148" cy="3929062"/>
          </a:xfrm>
          <a:prstGeom prst="rect">
            <a:avLst/>
          </a:prstGeom>
          <a:noFill/>
        </p:spPr>
      </p:pic>
      <p:sp>
        <p:nvSpPr>
          <p:cNvPr id="43010" name="Rectangle 2"/>
          <p:cNvSpPr>
            <a:spLocks noChangeArrowheads="1"/>
          </p:cNvSpPr>
          <p:nvPr/>
        </p:nvSpPr>
        <p:spPr bwMode="auto">
          <a:xfrm>
            <a:off x="4286248" y="1692940"/>
            <a:ext cx="435771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80 лет со дня рождения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 июля 1940 г. в Бурятской АССР, в семье геолога. Учился в </a:t>
            </a:r>
            <a:r>
              <a:rPr kumimoji="0" lang="ru-RU"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УПИ</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ВГИКЕ, Литинституте. Работал  шахтером, наборщиком, литературным сотрудником. Публиковаться начал с 1965 г. Автор книг: «И день настал» (1979), «Суета сует» (1986), «Лицом к лицу» (1991), «Се человек» (1997). Занимался переводами. По его сценариям поставлены кинофильмы: «Расплата», «Динозавры</a:t>
            </a:r>
            <a:r>
              <a:rPr kumimoji="0" lang="ru-RU"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ХХ</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3011" name="Picture 3" descr="C:\Users\user\Desktop\поиск86-2.jpg"/>
          <p:cNvPicPr>
            <a:picLocks noChangeAspect="1" noChangeArrowheads="1"/>
          </p:cNvPicPr>
          <p:nvPr/>
        </p:nvPicPr>
        <p:blipFill>
          <a:blip r:embed="rId4" cstate="print"/>
          <a:srcRect l="3544"/>
          <a:stretch>
            <a:fillRect/>
          </a:stretch>
        </p:blipFill>
        <p:spPr bwMode="auto">
          <a:xfrm rot="657982">
            <a:off x="5746999" y="4801320"/>
            <a:ext cx="1235397" cy="1957043"/>
          </a:xfrm>
          <a:prstGeom prst="rect">
            <a:avLst/>
          </a:prstGeom>
          <a:noFill/>
        </p:spPr>
      </p:pic>
      <p:pic>
        <p:nvPicPr>
          <p:cNvPr id="43012" name="Picture 4" descr="C:\Users\user\Desktop\поиск89.jpg"/>
          <p:cNvPicPr>
            <a:picLocks noChangeAspect="1" noChangeArrowheads="1"/>
          </p:cNvPicPr>
          <p:nvPr/>
        </p:nvPicPr>
        <p:blipFill>
          <a:blip r:embed="rId5" cstate="print"/>
          <a:srcRect/>
          <a:stretch>
            <a:fillRect/>
          </a:stretch>
        </p:blipFill>
        <p:spPr bwMode="auto">
          <a:xfrm rot="697527">
            <a:off x="7116623" y="4677689"/>
            <a:ext cx="1250948" cy="19849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err="1" smtClean="0">
                <a:solidFill>
                  <a:srgbClr val="FF0000"/>
                </a:solidFill>
              </a:rPr>
              <a:t>Ликстанов</a:t>
            </a:r>
            <a:r>
              <a:rPr lang="ru-RU" b="1" dirty="0" smtClean="0">
                <a:solidFill>
                  <a:srgbClr val="FF0000"/>
                </a:solidFill>
              </a:rPr>
              <a:t> Иосиф Исаакович</a:t>
            </a:r>
            <a:br>
              <a:rPr lang="ru-RU" b="1" dirty="0" smtClean="0">
                <a:solidFill>
                  <a:srgbClr val="FF0000"/>
                </a:solidFill>
              </a:rPr>
            </a:br>
            <a:r>
              <a:rPr lang="ru-RU" b="1" dirty="0" smtClean="0">
                <a:solidFill>
                  <a:srgbClr val="FF0000"/>
                </a:solidFill>
              </a:rPr>
              <a:t>(1900 – </a:t>
            </a:r>
            <a:r>
              <a:rPr lang="ru-RU" b="1" dirty="0" err="1" smtClean="0">
                <a:solidFill>
                  <a:srgbClr val="FF0000"/>
                </a:solidFill>
              </a:rPr>
              <a:t>1955гг</a:t>
            </a:r>
            <a:r>
              <a:rPr lang="ru-RU" b="1" dirty="0" smtClean="0">
                <a:solidFill>
                  <a:srgbClr val="FF0000"/>
                </a:solidFill>
              </a:rPr>
              <a:t>.)</a:t>
            </a:r>
            <a:endParaRPr lang="ru-RU" b="1" dirty="0">
              <a:solidFill>
                <a:srgbClr val="FF0000"/>
              </a:solidFill>
            </a:endParaRPr>
          </a:p>
        </p:txBody>
      </p:sp>
      <p:pic>
        <p:nvPicPr>
          <p:cNvPr id="41985" name="Picture 1" descr="C:\Users\user\Desktop\к календарю по СО 2020\ликстанов.jpg"/>
          <p:cNvPicPr>
            <a:picLocks noGrp="1" noChangeAspect="1" noChangeArrowheads="1"/>
          </p:cNvPicPr>
          <p:nvPr>
            <p:ph idx="1"/>
          </p:nvPr>
        </p:nvPicPr>
        <p:blipFill>
          <a:blip r:embed="rId3" cstate="print"/>
          <a:srcRect/>
          <a:stretch>
            <a:fillRect/>
          </a:stretch>
        </p:blipFill>
        <p:spPr bwMode="auto">
          <a:xfrm flipH="1">
            <a:off x="5357818" y="1785926"/>
            <a:ext cx="2930286" cy="4301337"/>
          </a:xfrm>
          <a:prstGeom prst="rect">
            <a:avLst/>
          </a:prstGeom>
          <a:noFill/>
        </p:spPr>
      </p:pic>
      <p:sp>
        <p:nvSpPr>
          <p:cNvPr id="41986" name="Rectangle 2"/>
          <p:cNvSpPr>
            <a:spLocks noChangeArrowheads="1"/>
          </p:cNvSpPr>
          <p:nvPr/>
        </p:nvSpPr>
        <p:spPr bwMode="auto">
          <a:xfrm>
            <a:off x="785786" y="1866685"/>
            <a:ext cx="428628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 журналист, лауреат Государственной премии (1948)</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120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 августа 1900</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г.</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г. Сумы Харьковской губернии, в рабочей семье. Окончил коммерческое училище (1918), работал в газетах Мариуполя, Одессы, Севастополя, Ленинграда. С 1930 г.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сотрудник газеты «Уральский рабочий». Автор книг: «Красные флажки (Приключения юнги)» (1943), «Зелен камень» (1949), «Первое имя» (1953), «Безымянная слава» (1957); за книгу «Малышок» (1947) удостоен Государственной премии.</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1987" name="Picture 3" descr="C:\Users\user\Desktop\малышок.jpg"/>
          <p:cNvPicPr>
            <a:picLocks noChangeAspect="1" noChangeArrowheads="1"/>
          </p:cNvPicPr>
          <p:nvPr/>
        </p:nvPicPr>
        <p:blipFill>
          <a:blip r:embed="rId4" cstate="print"/>
          <a:srcRect/>
          <a:stretch>
            <a:fillRect/>
          </a:stretch>
        </p:blipFill>
        <p:spPr bwMode="auto">
          <a:xfrm rot="587007">
            <a:off x="2462015" y="4581958"/>
            <a:ext cx="1394453" cy="200024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«Чёрный тюльпан» – 25 лет со дня открытия мемориала</a:t>
            </a:r>
            <a:endParaRPr lang="ru-RU" b="1" dirty="0">
              <a:solidFill>
                <a:srgbClr val="FF0000"/>
              </a:solidFill>
            </a:endParaRPr>
          </a:p>
        </p:txBody>
      </p:sp>
      <p:pic>
        <p:nvPicPr>
          <p:cNvPr id="40962" name="Picture 2" descr="C:\Users\user\Desktop\ч т.jpg"/>
          <p:cNvPicPr>
            <a:picLocks noGrp="1" noChangeAspect="1" noChangeArrowheads="1"/>
          </p:cNvPicPr>
          <p:nvPr>
            <p:ph idx="1"/>
          </p:nvPr>
        </p:nvPicPr>
        <p:blipFill>
          <a:blip r:embed="rId3" cstate="print"/>
          <a:srcRect/>
          <a:stretch>
            <a:fillRect/>
          </a:stretch>
        </p:blipFill>
        <p:spPr bwMode="auto">
          <a:xfrm>
            <a:off x="428596" y="2000240"/>
            <a:ext cx="4384212" cy="3286148"/>
          </a:xfrm>
          <a:prstGeom prst="rect">
            <a:avLst/>
          </a:prstGeom>
          <a:noFill/>
        </p:spPr>
      </p:pic>
      <p:sp>
        <p:nvSpPr>
          <p:cNvPr id="40963" name="Rectangle 3"/>
          <p:cNvSpPr>
            <a:spLocks noChangeArrowheads="1"/>
          </p:cNvSpPr>
          <p:nvPr/>
        </p:nvSpPr>
        <p:spPr bwMode="auto">
          <a:xfrm>
            <a:off x="4857752" y="1549730"/>
            <a:ext cx="378621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Мемориал памяти погибшим в локальных международных конфликтах</a:t>
            </a:r>
          </a:p>
          <a:p>
            <a:pPr marL="0" marR="0" lvl="0" indent="0" algn="l" defTabSz="914400" rtl="0" eaLnBrk="0" fontAlgn="base" latinLnBrk="0" hangingPunct="0">
              <a:lnSpc>
                <a:spcPct val="100000"/>
              </a:lnSpc>
              <a:spcBef>
                <a:spcPct val="0"/>
              </a:spcBef>
              <a:spcAft>
                <a:spcPct val="0"/>
              </a:spcAft>
              <a:buClrTx/>
              <a:buSzTx/>
              <a:buFontTx/>
              <a:buNone/>
              <a:tabLst/>
            </a:pPr>
            <a:r>
              <a:rPr lang="ru-RU" sz="1400" b="1" dirty="0" smtClean="0">
                <a:solidFill>
                  <a:srgbClr val="000000"/>
                </a:solidFill>
                <a:latin typeface="Times New Roman" pitchFamily="18" charset="0"/>
                <a:ea typeface="Times New Roman" pitchFamily="18" charset="0"/>
                <a:cs typeface="Times New Roman" pitchFamily="18" charset="0"/>
              </a:rPr>
              <a:t>Открытие состоялось 5 августа 1995 года.</a:t>
            </a:r>
            <a:endPar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Идея создания памятника свердловчанам, погибшим в Афганистане, принадлежит Свердловскому областному отделению Российского Союза ветеранов Афганистана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СОО</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РСВА</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победа в конкурсе проектов была присуждена архитектору А. Серову и скульптору К. </a:t>
            </a:r>
            <a:r>
              <a:rPr kumimoji="0" lang="ru-RU"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Грюнбергу</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Заказ на изготовление был выполнен Екатеринбургским заводом им. Калинина. Художественная идея памятника — стилизованное пространство военно-транспортного самолета «черного тюльпана», перевозившего на Родину тела погибших солдат и офицеров. 5 сентября 2003 г. состоялось открытие второй части памятника, погибшим в других горячих точках. Памятники составили единый архитектурный мемориал памяти.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err="1" smtClean="0">
                <a:solidFill>
                  <a:srgbClr val="FF0000"/>
                </a:solidFill>
              </a:rPr>
              <a:t>Шкавро</a:t>
            </a:r>
            <a:r>
              <a:rPr lang="ru-RU" b="1" dirty="0" smtClean="0">
                <a:solidFill>
                  <a:srgbClr val="FF0000"/>
                </a:solidFill>
              </a:rPr>
              <a:t> Леонид Григорьевич</a:t>
            </a:r>
            <a:br>
              <a:rPr lang="ru-RU" b="1" dirty="0" smtClean="0">
                <a:solidFill>
                  <a:srgbClr val="FF0000"/>
                </a:solidFill>
              </a:rPr>
            </a:br>
            <a:r>
              <a:rPr lang="ru-RU" b="1" dirty="0" smtClean="0">
                <a:solidFill>
                  <a:srgbClr val="FF0000"/>
                </a:solidFill>
              </a:rPr>
              <a:t>(1920 -</a:t>
            </a:r>
            <a:r>
              <a:rPr lang="ru-RU" b="1" smtClean="0">
                <a:solidFill>
                  <a:srgbClr val="FF0000"/>
                </a:solidFill>
              </a:rPr>
              <a:t>1994 гг.)</a:t>
            </a:r>
            <a:endParaRPr lang="ru-RU" b="1" dirty="0">
              <a:solidFill>
                <a:srgbClr val="FF0000"/>
              </a:solidFill>
            </a:endParaRPr>
          </a:p>
        </p:txBody>
      </p:sp>
      <p:pic>
        <p:nvPicPr>
          <p:cNvPr id="4" name="Picture 2" descr="C:\Users\user\Desktop\к календарю по СО 2020\шкавро.jpg"/>
          <p:cNvPicPr>
            <a:picLocks noGrp="1" noChangeAspect="1" noChangeArrowheads="1"/>
          </p:cNvPicPr>
          <p:nvPr>
            <p:ph idx="1"/>
          </p:nvPr>
        </p:nvPicPr>
        <p:blipFill>
          <a:blip r:embed="rId3" cstate="print"/>
          <a:srcRect/>
          <a:stretch>
            <a:fillRect/>
          </a:stretch>
        </p:blipFill>
        <p:spPr bwMode="auto">
          <a:xfrm>
            <a:off x="5572132" y="1785926"/>
            <a:ext cx="2857500" cy="4071938"/>
          </a:xfrm>
          <a:prstGeom prst="rect">
            <a:avLst/>
          </a:prstGeom>
          <a:noFill/>
        </p:spPr>
      </p:pic>
      <p:sp>
        <p:nvSpPr>
          <p:cNvPr id="1027" name="Rectangle 3"/>
          <p:cNvSpPr>
            <a:spLocks noChangeArrowheads="1"/>
          </p:cNvSpPr>
          <p:nvPr/>
        </p:nvSpPr>
        <p:spPr bwMode="auto">
          <a:xfrm>
            <a:off x="714348" y="1901207"/>
            <a:ext cx="457203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Поэт, редактор, переводчик</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100 лет со дня рождения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25 августа 1920 года в семье рабочего. Учился в Свердловском институте журналистики.  В 1939 г. был призван в армию. Служил в Монголии, в 1945 г. участвовал в войне с Японией. После демобилизации  продолжил учебу на факультете  журналистики </a:t>
            </a:r>
            <a:r>
              <a:rPr kumimoji="0" lang="ru-RU" sz="1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УрГУ</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но вскоре перевелся в Литинститут, который окончил в 1951 г.  Работал в ТАСС, в газетах Дальнего Востока, заведовал отделом поэзии журнала «Урал».  Автор множества сборников стихов. </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357322"/>
          </a:xfrm>
        </p:spPr>
        <p:txBody>
          <a:bodyPr>
            <a:normAutofit fontScale="90000"/>
          </a:bodyPr>
          <a:lstStyle/>
          <a:p>
            <a:r>
              <a:rPr lang="ru-RU" b="1" dirty="0" err="1" smtClean="0">
                <a:solidFill>
                  <a:srgbClr val="FF0000"/>
                </a:solidFill>
              </a:rPr>
              <a:t>Чуманов</a:t>
            </a:r>
            <a:r>
              <a:rPr lang="ru-RU" b="1" dirty="0" smtClean="0">
                <a:solidFill>
                  <a:srgbClr val="FF0000"/>
                </a:solidFill>
              </a:rPr>
              <a:t> </a:t>
            </a:r>
            <a:br>
              <a:rPr lang="ru-RU" b="1" dirty="0" smtClean="0">
                <a:solidFill>
                  <a:srgbClr val="FF0000"/>
                </a:solidFill>
              </a:rPr>
            </a:br>
            <a:r>
              <a:rPr lang="ru-RU" b="1" dirty="0" smtClean="0">
                <a:solidFill>
                  <a:srgbClr val="FF0000"/>
                </a:solidFill>
              </a:rPr>
              <a:t>Александр Николаевич </a:t>
            </a:r>
            <a:br>
              <a:rPr lang="ru-RU" b="1" dirty="0" smtClean="0">
                <a:solidFill>
                  <a:srgbClr val="FF0000"/>
                </a:solidFill>
              </a:rPr>
            </a:br>
            <a:r>
              <a:rPr lang="ru-RU" b="1" dirty="0" smtClean="0">
                <a:solidFill>
                  <a:srgbClr val="FF0000"/>
                </a:solidFill>
              </a:rPr>
              <a:t>(1950 – 2008 гг.)</a:t>
            </a:r>
            <a:endParaRPr lang="ru-RU" b="1" dirty="0">
              <a:solidFill>
                <a:srgbClr val="FF0000"/>
              </a:solidFill>
            </a:endParaRPr>
          </a:p>
        </p:txBody>
      </p:sp>
      <p:sp>
        <p:nvSpPr>
          <p:cNvPr id="7169" name="Rectangle 1"/>
          <p:cNvSpPr>
            <a:spLocks noChangeArrowheads="1"/>
          </p:cNvSpPr>
          <p:nvPr/>
        </p:nvSpPr>
        <p:spPr bwMode="auto">
          <a:xfrm>
            <a:off x="4071934" y="2144220"/>
            <a:ext cx="4572032"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70 лет со дня рождения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27 августа 1950 г. в д. Борки Тюменской области. С девяти лет жил в Арамиле. Работал рабочим, журналистом. Поэт, прозаик; автор повестей: «Творческий день», «Брат птеродактиля», романа «Три птицы на одной ветке» и др. В его творчестве переплетаются </a:t>
            </a:r>
            <a:r>
              <a:rPr kumimoji="0" lang="ru-RU" sz="1600" b="1" i="0" u="none" strike="noStrike" cap="none" normalizeH="0" baseline="0" dirty="0" smtClean="0">
                <a:ln>
                  <a:noFill/>
                </a:ln>
                <a:solidFill>
                  <a:srgbClr val="001A30"/>
                </a:solidFill>
                <a:effectLst/>
                <a:latin typeface="Times New Roman" pitchFamily="18" charset="0"/>
                <a:ea typeface="Times New Roman" pitchFamily="18" charset="0"/>
                <a:cs typeface="Times New Roman" pitchFamily="18" charset="0"/>
                <a:hlinkClick r:id="rId3"/>
              </a:rPr>
              <a:t>фантастика</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повседневная реальность, сатира и юмор; звучит тревога за тех, кто стремится жить, «как все», заглушая в себе непохожесть. Лауреат литературной премии им. Бажова (2005), журнала «Урал», «Уральский следопыт» (2001, 2004).</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1" name="Picture 3" descr="C:\Users\user\Desktop\chumanov_1.png"/>
          <p:cNvPicPr>
            <a:picLocks noGrp="1" noChangeAspect="1" noChangeArrowheads="1"/>
          </p:cNvPicPr>
          <p:nvPr>
            <p:ph idx="1"/>
          </p:nvPr>
        </p:nvPicPr>
        <p:blipFill>
          <a:blip r:embed="rId4" cstate="print"/>
          <a:srcRect/>
          <a:stretch>
            <a:fillRect/>
          </a:stretch>
        </p:blipFill>
        <p:spPr bwMode="auto">
          <a:xfrm>
            <a:off x="785786" y="2143116"/>
            <a:ext cx="2971626" cy="403095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928662" y="500042"/>
            <a:ext cx="7500990" cy="1000132"/>
          </a:xfrm>
        </p:spPr>
        <p:txBody>
          <a:bodyPr>
            <a:normAutofit fontScale="90000"/>
          </a:bodyPr>
          <a:lstStyle/>
          <a:p>
            <a:r>
              <a:rPr lang="ru-RU" b="1" dirty="0" err="1" smtClean="0">
                <a:solidFill>
                  <a:srgbClr val="FF0000"/>
                </a:solidFill>
              </a:rPr>
              <a:t>Дагуров</a:t>
            </a:r>
            <a:r>
              <a:rPr lang="ru-RU" b="1" dirty="0" smtClean="0">
                <a:solidFill>
                  <a:srgbClr val="FF0000"/>
                </a:solidFill>
              </a:rPr>
              <a:t> Владимир Геннадьевич</a:t>
            </a:r>
            <a:br>
              <a:rPr lang="ru-RU" b="1" dirty="0" smtClean="0">
                <a:solidFill>
                  <a:srgbClr val="FF0000"/>
                </a:solidFill>
              </a:rPr>
            </a:br>
            <a:r>
              <a:rPr lang="ru-RU" b="1" dirty="0" smtClean="0">
                <a:solidFill>
                  <a:srgbClr val="FF0000"/>
                </a:solidFill>
              </a:rPr>
              <a:t>(1940 – 2018 гг.)</a:t>
            </a:r>
            <a:endParaRPr lang="ru-RU" b="1" dirty="0">
              <a:solidFill>
                <a:srgbClr val="FF0000"/>
              </a:solidFill>
            </a:endParaRPr>
          </a:p>
        </p:txBody>
      </p:sp>
      <p:pic>
        <p:nvPicPr>
          <p:cNvPr id="6145" name="Picture 1" descr="C:\Users\user\Desktop\к календарю по СО 2020\дагуров.jpg"/>
          <p:cNvPicPr>
            <a:picLocks noGrp="1" noChangeAspect="1" noChangeArrowheads="1"/>
          </p:cNvPicPr>
          <p:nvPr>
            <p:ph idx="1"/>
          </p:nvPr>
        </p:nvPicPr>
        <p:blipFill>
          <a:blip r:embed="rId3" cstate="print"/>
          <a:srcRect/>
          <a:stretch>
            <a:fillRect/>
          </a:stretch>
        </p:blipFill>
        <p:spPr bwMode="auto">
          <a:xfrm flipH="1">
            <a:off x="5429256" y="1571612"/>
            <a:ext cx="3028959" cy="4454351"/>
          </a:xfrm>
          <a:prstGeom prst="rect">
            <a:avLst/>
          </a:prstGeom>
          <a:noFill/>
        </p:spPr>
      </p:pic>
      <p:sp>
        <p:nvSpPr>
          <p:cNvPr id="6146" name="Rectangle 2"/>
          <p:cNvSpPr>
            <a:spLocks noChangeArrowheads="1"/>
          </p:cNvSpPr>
          <p:nvPr/>
        </p:nvSpPr>
        <p:spPr bwMode="auto">
          <a:xfrm>
            <a:off x="571472" y="2115377"/>
            <a:ext cx="464347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Поэт</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80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25 сентября</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1940 г.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Нальчике, в семье учителей. В Свердловске жил с 1949 по 1966 г., окончил Свердловский государственный медицинский институт (1963, ныне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Уральская государственная медицинская академия). Автор 20 книг стихов, первая книга «Мое поколение» издана в Свердловске (1963). Его поэзия переведена на многие языки мира, на стихи выпущено более 20 дисков песен. Песни на его стихи исполняли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Киркоров</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Леонтьев,  </a:t>
            </a:r>
            <a:r>
              <a:rPr lang="ru-RU" sz="1400" b="1" dirty="0" err="1" smtClean="0">
                <a:latin typeface="Times New Roman" pitchFamily="18" charset="0"/>
                <a:ea typeface="Times New Roman" pitchFamily="18" charset="0"/>
                <a:cs typeface="Times New Roman" pitchFamily="18" charset="0"/>
              </a:rPr>
              <a:t>Т</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олкунова</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400" b="1" dirty="0" err="1" smtClean="0">
                <a:latin typeface="Times New Roman" pitchFamily="18" charset="0"/>
                <a:ea typeface="Times New Roman" pitchFamily="18" charset="0"/>
                <a:cs typeface="Times New Roman" pitchFamily="18" charset="0"/>
              </a:rPr>
              <a:t>Кикабидзе</a:t>
            </a:r>
            <a:r>
              <a:rPr lang="ru-RU" sz="1400" b="1" dirty="0" smtClean="0">
                <a:latin typeface="Times New Roman" pitchFamily="18" charset="0"/>
                <a:ea typeface="Times New Roman" pitchFamily="18" charset="0"/>
                <a:cs typeface="Times New Roman" pitchFamily="18" charset="0"/>
              </a:rPr>
              <a:t> и другие известные певцы. Проживал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Москве.</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Лапшин Ярополк Леонидович</a:t>
            </a:r>
            <a:br>
              <a:rPr lang="ru-RU" b="1" dirty="0" smtClean="0">
                <a:solidFill>
                  <a:srgbClr val="FF0000"/>
                </a:solidFill>
              </a:rPr>
            </a:br>
            <a:r>
              <a:rPr lang="ru-RU" b="1" dirty="0" smtClean="0">
                <a:solidFill>
                  <a:srgbClr val="FF0000"/>
                </a:solidFill>
              </a:rPr>
              <a:t>(1920 – </a:t>
            </a:r>
            <a:r>
              <a:rPr lang="ru-RU" b="1" dirty="0" err="1" smtClean="0">
                <a:solidFill>
                  <a:srgbClr val="FF0000"/>
                </a:solidFill>
              </a:rPr>
              <a:t>2011гг</a:t>
            </a:r>
            <a:r>
              <a:rPr lang="ru-RU" b="1" dirty="0" smtClean="0">
                <a:solidFill>
                  <a:srgbClr val="FF0000"/>
                </a:solidFill>
              </a:rPr>
              <a:t>.)</a:t>
            </a:r>
            <a:endParaRPr lang="ru-RU" b="1" dirty="0">
              <a:solidFill>
                <a:srgbClr val="FF0000"/>
              </a:solidFill>
            </a:endParaRPr>
          </a:p>
        </p:txBody>
      </p:sp>
      <p:pic>
        <p:nvPicPr>
          <p:cNvPr id="5121" name="Picture 1" descr="C:\Users\user\Desktop\к календарю по СО 2020\лапшин.jpg"/>
          <p:cNvPicPr>
            <a:picLocks noGrp="1" noChangeAspect="1" noChangeArrowheads="1"/>
          </p:cNvPicPr>
          <p:nvPr>
            <p:ph idx="1"/>
          </p:nvPr>
        </p:nvPicPr>
        <p:blipFill>
          <a:blip r:embed="rId3" cstate="print"/>
          <a:srcRect/>
          <a:stretch>
            <a:fillRect/>
          </a:stretch>
        </p:blipFill>
        <p:spPr bwMode="auto">
          <a:xfrm flipH="1">
            <a:off x="785786" y="1714488"/>
            <a:ext cx="3268289" cy="4286280"/>
          </a:xfrm>
          <a:prstGeom prst="rect">
            <a:avLst/>
          </a:prstGeom>
          <a:noFill/>
        </p:spPr>
      </p:pic>
      <p:sp>
        <p:nvSpPr>
          <p:cNvPr id="5122" name="Rectangle 2"/>
          <p:cNvSpPr>
            <a:spLocks noChangeArrowheads="1"/>
          </p:cNvSpPr>
          <p:nvPr/>
        </p:nvSpPr>
        <p:spPr bwMode="auto">
          <a:xfrm>
            <a:off x="4286248" y="1481000"/>
            <a:ext cx="435771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Кинорежиссер, сценарист, заслуженный деятель искусств РСФСР (1970), лауреат Государственной премии РСФСР им. братьев Васильевых (1975), руководитель Уральского отделения Союза кинематографистов России (1967</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1994), народный артист РСФСР (1980), почетный гражданин Свердловской области (2000), лауреат премии губернатора Свердловской области (2000)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100 лет со дня рождения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в 28 сентября 1920 г. Новомосковске Днепропетровской области, в семье служащего. После окончания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ВГИКа</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(1944) работал на Свердловской киностудии. Режиссер документальных, научно-популярных, учебных, художественных фильмов; среди которых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«Демидовы», «Перед рассветом»,  «Пора таежного подснежника», «Приваловские миллионы»,  «Продлись, продлись, очарованье…»,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Угрюм-река</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 объявляю вам войну», «Уснувший пассажир». Среди наград — Золотой орден миротворца, ордена Трудового Красного Знамени, За заслуги перед Отечеством.</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35 лет образования группы </a:t>
            </a:r>
            <a:r>
              <a:rPr lang="ru-RU" b="1" dirty="0" err="1" smtClean="0">
                <a:solidFill>
                  <a:srgbClr val="FF0000"/>
                </a:solidFill>
              </a:rPr>
              <a:t>ЧАЙФ</a:t>
            </a:r>
            <a:endParaRPr lang="ru-RU" b="1" dirty="0">
              <a:solidFill>
                <a:srgbClr val="FF0000"/>
              </a:solidFill>
            </a:endParaRPr>
          </a:p>
        </p:txBody>
      </p:sp>
      <p:pic>
        <p:nvPicPr>
          <p:cNvPr id="4097" name="Picture 1" descr="C:\Users\user\Desktop\ча.jpg"/>
          <p:cNvPicPr>
            <a:picLocks noGrp="1" noChangeAspect="1" noChangeArrowheads="1"/>
          </p:cNvPicPr>
          <p:nvPr>
            <p:ph idx="1"/>
          </p:nvPr>
        </p:nvPicPr>
        <p:blipFill>
          <a:blip r:embed="rId3" cstate="print"/>
          <a:srcRect/>
          <a:stretch>
            <a:fillRect/>
          </a:stretch>
        </p:blipFill>
        <p:spPr bwMode="auto">
          <a:xfrm>
            <a:off x="5500694" y="1714488"/>
            <a:ext cx="2928939" cy="4393409"/>
          </a:xfrm>
          <a:prstGeom prst="rect">
            <a:avLst/>
          </a:prstGeom>
          <a:noFill/>
        </p:spPr>
      </p:pic>
      <p:sp>
        <p:nvSpPr>
          <p:cNvPr id="4098" name="Rectangle 2"/>
          <p:cNvSpPr>
            <a:spLocks noChangeArrowheads="1"/>
          </p:cNvSpPr>
          <p:nvPr/>
        </p:nvSpPr>
        <p:spPr bwMode="auto">
          <a:xfrm>
            <a:off x="857224" y="1878332"/>
            <a:ext cx="4357718" cy="304698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Чайф</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(первоначально </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Чай-Ф</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также встречаются написания </a:t>
            </a:r>
            <a:r>
              <a:rPr kumimoji="0" lang="ru-RU" sz="16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ЧАЙФ</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и </a:t>
            </a:r>
            <a:r>
              <a:rPr kumimoji="0" lang="ru-RU" sz="1600" b="1" i="1"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ЧайФ</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 </a:t>
            </a:r>
            <a:r>
              <a:rPr kumimoji="0" lang="ru-RU" sz="1600" b="1"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4" tooltip="СССР"/>
              </a:rPr>
              <a:t>советская</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и </a:t>
            </a:r>
            <a:r>
              <a:rPr kumimoji="0" lang="ru-RU" sz="1600" b="1"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5" tooltip="Россия"/>
              </a:rPr>
              <a:t>российская</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6" tooltip="Рок-группа"/>
              </a:rPr>
              <a:t>рок-группа</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образованная </a:t>
            </a:r>
            <a:r>
              <a:rPr kumimoji="0" lang="ru-RU" sz="1600" b="1"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7" tooltip="Шахрин, Владимир Владимирович"/>
              </a:rPr>
              <a:t>Владимиром </a:t>
            </a:r>
            <a:r>
              <a:rPr kumimoji="0" lang="ru-RU" sz="1600" b="1"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7" tooltip="Шахрин, Владимир Владимирович"/>
              </a:rPr>
              <a:t>Шахриным</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8" tooltip="Бегунов, Владимир Сергеевич"/>
              </a:rPr>
              <a:t>Владимиром </a:t>
            </a:r>
            <a:r>
              <a:rPr kumimoji="0" lang="ru-RU" sz="1600" b="1" i="0" u="none" strike="noStrike" cap="none" normalizeH="0" baseline="0" dirty="0" err="1" smtClean="0">
                <a:ln>
                  <a:noFill/>
                </a:ln>
                <a:solidFill>
                  <a:srgbClr val="0B0080"/>
                </a:solidFill>
                <a:effectLst/>
                <a:latin typeface="Times New Roman" pitchFamily="18" charset="0"/>
                <a:ea typeface="Times New Roman" pitchFamily="18" charset="0"/>
                <a:cs typeface="Times New Roman" pitchFamily="18" charset="0"/>
                <a:hlinkClick r:id="rId8" tooltip="Бегунов, Владимир Сергеевич"/>
              </a:rPr>
              <a:t>Бегуновым</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и Олегом </a:t>
            </a:r>
            <a:r>
              <a:rPr kumimoji="0" lang="ru-RU" sz="16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Решетниковым</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в </a:t>
            </a:r>
            <a:r>
              <a:rPr kumimoji="0" lang="ru-RU" sz="1600" b="1"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9" tooltip="1985 год"/>
              </a:rPr>
              <a:t>1985 году</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История группы начинается ещё с </a:t>
            </a:r>
            <a:r>
              <a:rPr kumimoji="0" lang="ru-RU" sz="1600" b="1"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10" tooltip="1983 год в музыке"/>
              </a:rPr>
              <a:t>1983 года</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когда Владимир </a:t>
            </a:r>
            <a:r>
              <a:rPr kumimoji="0" lang="ru-RU" sz="16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Шахрин</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Олег Решетников и Вадим Кукушкин начали репетиции в </a:t>
            </a:r>
            <a:r>
              <a:rPr kumimoji="0" lang="ru-RU" sz="1600" b="1" i="0" u="none" strike="noStrike" cap="none" normalizeH="0" baseline="0" dirty="0" smtClean="0">
                <a:ln>
                  <a:noFill/>
                </a:ln>
                <a:solidFill>
                  <a:srgbClr val="0B0080"/>
                </a:solidFill>
                <a:effectLst/>
                <a:latin typeface="Times New Roman" pitchFamily="18" charset="0"/>
                <a:ea typeface="Times New Roman" pitchFamily="18" charset="0"/>
                <a:cs typeface="Times New Roman" pitchFamily="18" charset="0"/>
                <a:hlinkClick r:id="rId11" tooltip="Екатеринбург"/>
              </a:rPr>
              <a:t>Свердловске</a:t>
            </a:r>
            <a:r>
              <a:rPr kumimoji="0" lang="ru-RU" sz="16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ru-RU" sz="1600" b="1" dirty="0" smtClean="0">
                <a:solidFill>
                  <a:srgbClr val="222222"/>
                </a:solidFill>
                <a:latin typeface="Times New Roman" pitchFamily="18" charset="0"/>
                <a:cs typeface="Times New Roman" pitchFamily="18" charset="0"/>
              </a:rPr>
              <a:t>29 сентября 1985 года состоялся первый концерт группы в Свердловске.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428604"/>
            <a:ext cx="7143800" cy="1071570"/>
          </a:xfrm>
        </p:spPr>
        <p:txBody>
          <a:bodyPr>
            <a:normAutofit fontScale="90000"/>
          </a:bodyPr>
          <a:lstStyle/>
          <a:p>
            <a:r>
              <a:rPr lang="ru-RU" b="1" dirty="0" err="1" smtClean="0">
                <a:solidFill>
                  <a:srgbClr val="FF0000"/>
                </a:solidFill>
              </a:rPr>
              <a:t>Долинго</a:t>
            </a:r>
            <a:r>
              <a:rPr lang="ru-RU" b="1" dirty="0" smtClean="0">
                <a:solidFill>
                  <a:srgbClr val="FF0000"/>
                </a:solidFill>
              </a:rPr>
              <a:t> Борис Анатольевич</a:t>
            </a:r>
            <a:br>
              <a:rPr lang="ru-RU" b="1" dirty="0" smtClean="0">
                <a:solidFill>
                  <a:srgbClr val="FF0000"/>
                </a:solidFill>
              </a:rPr>
            </a:br>
            <a:r>
              <a:rPr lang="ru-RU" b="1" dirty="0" smtClean="0">
                <a:solidFill>
                  <a:srgbClr val="FF0000"/>
                </a:solidFill>
              </a:rPr>
              <a:t>3 декабря 1955 года</a:t>
            </a:r>
            <a:endParaRPr lang="ru-RU" b="1" dirty="0">
              <a:solidFill>
                <a:srgbClr val="FF0000"/>
              </a:solidFill>
            </a:endParaRPr>
          </a:p>
        </p:txBody>
      </p:sp>
      <p:pic>
        <p:nvPicPr>
          <p:cNvPr id="3073" name="Picture 1" descr="C:\Users\user\Desktop\Dolingo-B.A.-foto-dlya-saita-.jpg"/>
          <p:cNvPicPr>
            <a:picLocks noGrp="1" noChangeAspect="1" noChangeArrowheads="1"/>
          </p:cNvPicPr>
          <p:nvPr>
            <p:ph idx="1"/>
          </p:nvPr>
        </p:nvPicPr>
        <p:blipFill>
          <a:blip r:embed="rId3" cstate="print"/>
          <a:srcRect/>
          <a:stretch>
            <a:fillRect/>
          </a:stretch>
        </p:blipFill>
        <p:spPr bwMode="auto">
          <a:xfrm flipH="1">
            <a:off x="500034" y="1571612"/>
            <a:ext cx="3500462" cy="4225099"/>
          </a:xfrm>
          <a:prstGeom prst="rect">
            <a:avLst/>
          </a:prstGeom>
          <a:noFill/>
        </p:spPr>
      </p:pic>
      <p:sp>
        <p:nvSpPr>
          <p:cNvPr id="3074" name="Rectangle 2"/>
          <p:cNvSpPr>
            <a:spLocks noChangeArrowheads="1"/>
          </p:cNvSpPr>
          <p:nvPr/>
        </p:nvSpPr>
        <p:spPr bwMode="auto">
          <a:xfrm>
            <a:off x="4143372" y="1618361"/>
            <a:ext cx="464347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Писатель-фантаст</a:t>
            </a:r>
            <a:r>
              <a:rPr lang="ru-RU" sz="1400" b="1" dirty="0" smtClean="0">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65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в городе Коканд (Узбекистан) в семье врачей. В 1975 г. вместе с родителями переехал в г. Свердловск (ныне Екатеринбург), где в 1979 г. окончил Уральский государственный университет по специальности «Физическая метрология». В 1985 г.  окончил факультет журналистики Общественного Университета Печати при газете «Вечерний Свердловск». Работал инженером-исследователем в Свердловском НИИ Метрологии, затем в коммерческих структурах.  Первая публикация Бориса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Долинго</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состоялась в 1990 г. в сборнике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Аэлита</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рассказ «Возможны варианты». Первое крупное произведение – роман-дилогия «Странник по граням» – было выпущено в 2001 г. Член Союза писателей России с февраля 2004 г. С 2002 г. является председателем оргкомитета и главным организатором фестиваля фантастики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Аэлита</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2007 года редактор отдела фантастики в журнале «Уральский</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следопыт». Основатель электронного издательства «</a:t>
            </a:r>
            <a:r>
              <a:rPr kumimoji="0" lang="ru-RU" sz="1400" b="1"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Аэлита</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в 2013 году (вышло 250 </a:t>
            </a:r>
            <a:r>
              <a:rPr kumimoji="0" lang="ru-RU" sz="1400" b="1"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эл</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ru-RU" sz="1400" b="1" dirty="0" smtClean="0">
                <a:latin typeface="Times New Roman" pitchFamily="18" charset="0"/>
                <a:ea typeface="Times New Roman" pitchFamily="18" charset="0"/>
                <a:cs typeface="Times New Roman" pitchFamily="18" charset="0"/>
              </a:rPr>
              <a:t>к</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ниг).</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428604"/>
            <a:ext cx="7143800" cy="857256"/>
          </a:xfrm>
        </p:spPr>
        <p:txBody>
          <a:bodyPr/>
          <a:lstStyle/>
          <a:p>
            <a:r>
              <a:rPr lang="ru-RU" b="1" dirty="0" smtClean="0">
                <a:solidFill>
                  <a:srgbClr val="FF0000"/>
                </a:solidFill>
              </a:rPr>
              <a:t>Город Ирбит</a:t>
            </a:r>
            <a:endParaRPr lang="ru-RU" b="1" dirty="0">
              <a:solidFill>
                <a:srgbClr val="FF0000"/>
              </a:solidFill>
            </a:endParaRPr>
          </a:p>
        </p:txBody>
      </p:sp>
      <p:pic>
        <p:nvPicPr>
          <p:cNvPr id="4" name="Picture 2" descr="C:\Users\user\Desktop\82_big.jpg"/>
          <p:cNvPicPr>
            <a:picLocks noGrp="1" noChangeAspect="1" noChangeArrowheads="1"/>
          </p:cNvPicPr>
          <p:nvPr>
            <p:ph idx="1"/>
          </p:nvPr>
        </p:nvPicPr>
        <p:blipFill>
          <a:blip r:embed="rId3" cstate="print"/>
          <a:srcRect/>
          <a:stretch>
            <a:fillRect/>
          </a:stretch>
        </p:blipFill>
        <p:spPr bwMode="auto">
          <a:xfrm>
            <a:off x="2071670" y="1285860"/>
            <a:ext cx="5334000" cy="4000500"/>
          </a:xfrm>
          <a:prstGeom prst="rect">
            <a:avLst/>
          </a:prstGeom>
          <a:noFill/>
        </p:spPr>
      </p:pic>
      <p:sp>
        <p:nvSpPr>
          <p:cNvPr id="1027" name="Rectangle 3"/>
          <p:cNvSpPr>
            <a:spLocks noChangeArrowheads="1"/>
          </p:cNvSpPr>
          <p:nvPr/>
        </p:nvSpPr>
        <p:spPr bwMode="auto">
          <a:xfrm>
            <a:off x="1071538" y="5351577"/>
            <a:ext cx="7143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245 лет со дня присвоения статуса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Ирбит внесен в списки исторических городов России.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1000100" y="5857892"/>
            <a:ext cx="7143800" cy="584775"/>
          </a:xfrm>
          <a:prstGeom prst="rect">
            <a:avLst/>
          </a:prstGeom>
        </p:spPr>
        <p:txBody>
          <a:bodyPr wrap="square">
            <a:spAutoFit/>
          </a:bodyPr>
          <a:lstStyle/>
          <a:p>
            <a:pPr algn="ctr"/>
            <a:r>
              <a:rPr lang="ru-RU" sz="1600" b="1" dirty="0" smtClean="0">
                <a:latin typeface="Times New Roman" pitchFamily="18" charset="0"/>
                <a:cs typeface="Times New Roman" pitchFamily="18" charset="0"/>
              </a:rPr>
              <a:t>В 1775 г. за верность престолу во время пугачевского бунта указом Екатерины </a:t>
            </a:r>
            <a:r>
              <a:rPr lang="en-US" sz="1600" b="1" dirty="0" smtClean="0">
                <a:latin typeface="Times New Roman" pitchFamily="18" charset="0"/>
                <a:cs typeface="Times New Roman" pitchFamily="18" charset="0"/>
              </a:rPr>
              <a:t>II</a:t>
            </a:r>
            <a:r>
              <a:rPr lang="ru-RU" sz="1600" b="1" dirty="0" smtClean="0">
                <a:latin typeface="Times New Roman" pitchFamily="18" charset="0"/>
                <a:cs typeface="Times New Roman" pitchFamily="18" charset="0"/>
              </a:rPr>
              <a:t> слобода  получает статус города </a:t>
            </a:r>
            <a:r>
              <a:rPr lang="ru-RU" sz="1600" b="1" dirty="0" err="1" smtClean="0">
                <a:latin typeface="Times New Roman" pitchFamily="18" charset="0"/>
                <a:cs typeface="Times New Roman" pitchFamily="18" charset="0"/>
              </a:rPr>
              <a:t>Тобольской</a:t>
            </a:r>
            <a:r>
              <a:rPr lang="ru-RU" sz="1600" b="1" dirty="0" smtClean="0">
                <a:latin typeface="Times New Roman" pitchFamily="18" charset="0"/>
                <a:cs typeface="Times New Roman" pitchFamily="18" charset="0"/>
              </a:rPr>
              <a:t> губернии.</a:t>
            </a:r>
            <a:endParaRPr lang="ru-RU" sz="16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Азовский Анатолий Андреевич</a:t>
            </a:r>
            <a:br>
              <a:rPr lang="ru-RU" b="1" dirty="0" smtClean="0">
                <a:solidFill>
                  <a:srgbClr val="FF0000"/>
                </a:solidFill>
              </a:rPr>
            </a:br>
            <a:r>
              <a:rPr lang="ru-RU" b="1" dirty="0" smtClean="0">
                <a:solidFill>
                  <a:srgbClr val="FF0000"/>
                </a:solidFill>
              </a:rPr>
              <a:t>(1940 – 2012 гг.)</a:t>
            </a:r>
            <a:endParaRPr lang="ru-RU" b="1" dirty="0">
              <a:solidFill>
                <a:srgbClr val="FF0000"/>
              </a:solidFill>
            </a:endParaRPr>
          </a:p>
        </p:txBody>
      </p:sp>
      <p:pic>
        <p:nvPicPr>
          <p:cNvPr id="2049" name="Picture 1" descr="C:\Users\user\Desktop\к календарю по СО 2020\азовский.jpg"/>
          <p:cNvPicPr>
            <a:picLocks noGrp="1" noChangeAspect="1" noChangeArrowheads="1"/>
          </p:cNvPicPr>
          <p:nvPr>
            <p:ph idx="1"/>
          </p:nvPr>
        </p:nvPicPr>
        <p:blipFill>
          <a:blip r:embed="rId3" cstate="print"/>
          <a:srcRect/>
          <a:stretch>
            <a:fillRect/>
          </a:stretch>
        </p:blipFill>
        <p:spPr bwMode="auto">
          <a:xfrm>
            <a:off x="1071538" y="1714488"/>
            <a:ext cx="7241034" cy="435733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Никонов Николай Григорьевич</a:t>
            </a:r>
            <a:br>
              <a:rPr lang="ru-RU" b="1" dirty="0" smtClean="0">
                <a:solidFill>
                  <a:srgbClr val="FF0000"/>
                </a:solidFill>
              </a:rPr>
            </a:br>
            <a:r>
              <a:rPr lang="ru-RU" b="1" dirty="0" smtClean="0">
                <a:solidFill>
                  <a:srgbClr val="FF0000"/>
                </a:solidFill>
              </a:rPr>
              <a:t>(1930 – 2003 гг.)</a:t>
            </a:r>
            <a:endParaRPr lang="ru-RU" b="1" dirty="0">
              <a:solidFill>
                <a:srgbClr val="FF0000"/>
              </a:solidFill>
            </a:endParaRPr>
          </a:p>
        </p:txBody>
      </p:sp>
      <p:pic>
        <p:nvPicPr>
          <p:cNvPr id="44034" name="Picture 2" descr="C:\Users\user\Desktop\Фото_Никонов_Николай_c82fd.jpg"/>
          <p:cNvPicPr>
            <a:picLocks noGrp="1" noChangeAspect="1" noChangeArrowheads="1"/>
          </p:cNvPicPr>
          <p:nvPr>
            <p:ph idx="1"/>
          </p:nvPr>
        </p:nvPicPr>
        <p:blipFill>
          <a:blip r:embed="rId3" cstate="print"/>
          <a:srcRect/>
          <a:stretch>
            <a:fillRect/>
          </a:stretch>
        </p:blipFill>
        <p:spPr bwMode="auto">
          <a:xfrm>
            <a:off x="5715008" y="1857364"/>
            <a:ext cx="2946404" cy="4096604"/>
          </a:xfrm>
          <a:prstGeom prst="rect">
            <a:avLst/>
          </a:prstGeom>
          <a:noFill/>
        </p:spPr>
      </p:pic>
      <p:sp>
        <p:nvSpPr>
          <p:cNvPr id="44035" name="Rectangle 3"/>
          <p:cNvSpPr>
            <a:spLocks noChangeArrowheads="1"/>
          </p:cNvSpPr>
          <p:nvPr/>
        </p:nvSpPr>
        <p:spPr bwMode="auto">
          <a:xfrm>
            <a:off x="642910" y="1747657"/>
            <a:ext cx="507209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 ответственный секретарь Екатеринбургского отделения Союза писателей РФ (1988—1999), член правления СП РСФСР (1968—1991), секретарь правления СП РСФСР (1988—1991), секретарь правления  СП России (с 1994),  з</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аслуженный работник культуры РФ, лауреат  премии губернатора Свердловской области (2000)</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90 лет со дня рождения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10 декабря 1930 г., и всю жизнь прожил в Свердловске (Екатеринбурге). После окончания  Свердловского педагогического института (1951), работал в школах Свердловска; увлекался живописью, биологией, орнитологией. Лирик, публицист, автор книг: «Солнышко в березах», «Глагол несовершенного вида», «Мой рабочий одиннадцатый», «Весталка», «След рыси», «Чаша Афродиты», «Стальные солдаты» и др. С творчеством писателя связаны ключевые темы уральской и российской литературы. В 2006—2007 г.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Средне-Уральское</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книжное издательство издало 9–томное собрание сочинений писателя. Одна из улиц Екатеринбурга названа его именем. Награжден орденом Дружбы народов (1980).</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err="1" smtClean="0">
                <a:solidFill>
                  <a:srgbClr val="FF0000"/>
                </a:solidFill>
              </a:rPr>
              <a:t>Бадьева</a:t>
            </a:r>
            <a:r>
              <a:rPr lang="ru-RU" b="1" dirty="0" smtClean="0">
                <a:solidFill>
                  <a:srgbClr val="FF0000"/>
                </a:solidFill>
              </a:rPr>
              <a:t> </a:t>
            </a:r>
            <a:r>
              <a:rPr lang="ru-RU" b="1" dirty="0" err="1" smtClean="0">
                <a:solidFill>
                  <a:srgbClr val="FF0000"/>
                </a:solidFill>
              </a:rPr>
              <a:t>Эльза</a:t>
            </a:r>
            <a:r>
              <a:rPr lang="ru-RU" b="1" dirty="0" smtClean="0">
                <a:solidFill>
                  <a:srgbClr val="FF0000"/>
                </a:solidFill>
              </a:rPr>
              <a:t> Александровна</a:t>
            </a:r>
            <a:br>
              <a:rPr lang="ru-RU" b="1" dirty="0" smtClean="0">
                <a:solidFill>
                  <a:srgbClr val="FF0000"/>
                </a:solidFill>
              </a:rPr>
            </a:br>
            <a:r>
              <a:rPr lang="ru-RU" b="1" dirty="0" smtClean="0">
                <a:solidFill>
                  <a:srgbClr val="FF0000"/>
                </a:solidFill>
              </a:rPr>
              <a:t>(1925 – 2001 гг.)</a:t>
            </a:r>
            <a:endParaRPr lang="ru-RU" b="1" dirty="0">
              <a:solidFill>
                <a:srgbClr val="FF0000"/>
              </a:solidFill>
            </a:endParaRPr>
          </a:p>
        </p:txBody>
      </p:sp>
      <p:pic>
        <p:nvPicPr>
          <p:cNvPr id="45057" name="Picture 1" descr="C:\Users\user\Desktop\зльза.jpg"/>
          <p:cNvPicPr>
            <a:picLocks noGrp="1" noChangeAspect="1" noChangeArrowheads="1"/>
          </p:cNvPicPr>
          <p:nvPr>
            <p:ph idx="1"/>
          </p:nvPr>
        </p:nvPicPr>
        <p:blipFill>
          <a:blip r:embed="rId3" cstate="print"/>
          <a:srcRect/>
          <a:stretch>
            <a:fillRect/>
          </a:stretch>
        </p:blipFill>
        <p:spPr bwMode="auto">
          <a:xfrm>
            <a:off x="857224" y="1643050"/>
            <a:ext cx="2886731" cy="4269597"/>
          </a:xfrm>
          <a:prstGeom prst="rect">
            <a:avLst/>
          </a:prstGeom>
          <a:noFill/>
        </p:spPr>
      </p:pic>
      <p:sp>
        <p:nvSpPr>
          <p:cNvPr id="45058" name="Rectangle 2"/>
          <p:cNvSpPr>
            <a:spLocks noChangeArrowheads="1"/>
          </p:cNvSpPr>
          <p:nvPr/>
        </p:nvSpPr>
        <p:spPr bwMode="auto">
          <a:xfrm>
            <a:off x="4000496" y="1771317"/>
            <a:ext cx="464347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 журналист</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95 лет со дня рождения</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Родилась 13 декабря 1925 г.  в Екатеринбурге (Свердловске), в семье служащих. Училась в Свердловском театральном училище (1943—1946), но призвание нашла в журналистике. Работала специальным корреспондентом журнала «Смена», заместителем главного редактора журнала «Урал»;  сотрудником газет: «Уральский рабочий», «На смену!», «Путевка». Делегат </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IV</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VI</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съездов писателей РСФСР.  Её книги «Человек влюблен», «Тень от Большой сосны», «Допуск на магистраль» посвящены нравственным проблемам.</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643074"/>
          </a:xfrm>
        </p:spPr>
        <p:txBody>
          <a:bodyPr>
            <a:normAutofit fontScale="90000"/>
          </a:bodyPr>
          <a:lstStyle/>
          <a:p>
            <a:r>
              <a:rPr lang="ru-RU" b="1" dirty="0" smtClean="0">
                <a:solidFill>
                  <a:srgbClr val="FF0000"/>
                </a:solidFill>
              </a:rPr>
              <a:t>Татьяничева Людмила Константиновна</a:t>
            </a:r>
            <a:br>
              <a:rPr lang="ru-RU" b="1" dirty="0" smtClean="0">
                <a:solidFill>
                  <a:srgbClr val="FF0000"/>
                </a:solidFill>
              </a:rPr>
            </a:br>
            <a:r>
              <a:rPr lang="ru-RU" b="1" dirty="0" smtClean="0">
                <a:solidFill>
                  <a:srgbClr val="FF0000"/>
                </a:solidFill>
              </a:rPr>
              <a:t>(1915 – 1980 гг.)</a:t>
            </a:r>
            <a:endParaRPr lang="ru-RU" b="1" dirty="0">
              <a:solidFill>
                <a:srgbClr val="FF0000"/>
              </a:solidFill>
            </a:endParaRPr>
          </a:p>
        </p:txBody>
      </p:sp>
      <p:pic>
        <p:nvPicPr>
          <p:cNvPr id="48129" name="Picture 1" descr="C:\Users\user\Desktop\Татьяничева.jpg"/>
          <p:cNvPicPr>
            <a:picLocks noGrp="1" noChangeAspect="1" noChangeArrowheads="1"/>
          </p:cNvPicPr>
          <p:nvPr>
            <p:ph idx="1"/>
          </p:nvPr>
        </p:nvPicPr>
        <p:blipFill>
          <a:blip r:embed="rId3" cstate="print"/>
          <a:srcRect/>
          <a:stretch>
            <a:fillRect/>
          </a:stretch>
        </p:blipFill>
        <p:spPr bwMode="auto">
          <a:xfrm flipH="1">
            <a:off x="5357818" y="2285992"/>
            <a:ext cx="2896936" cy="3929090"/>
          </a:xfrm>
          <a:prstGeom prst="rect">
            <a:avLst/>
          </a:prstGeom>
          <a:noFill/>
        </p:spPr>
      </p:pic>
      <p:sp>
        <p:nvSpPr>
          <p:cNvPr id="48130" name="Rectangle 2"/>
          <p:cNvSpPr>
            <a:spLocks noChangeArrowheads="1"/>
          </p:cNvSpPr>
          <p:nvPr/>
        </p:nvSpPr>
        <p:spPr bwMode="auto">
          <a:xfrm>
            <a:off x="500034" y="2258711"/>
            <a:ext cx="478634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Поэт, лауреат Государственной премии им. А.М. Горького (1970), ответственный секретарь Челябинского отделения Союза писателей СССР (1948—1958), секретарь правления СП России.</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105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Родилась 19 (6)</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декабря 1915 г.</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Мордовии, в г. Ардатове. Жила в Свердловске (1926—1934), училась в Свердловском институте цветных металлов; с 1934 г. — в Челябинской области. Окончила Литературный институт им. А. М. Горького (1941). Первая публикация в журнале «Штурм» (1934), первая книга Верность» (Челябинск, 1944). Автор более 70 книг. Была награждена  орденами Октябрьской революции, Трудового Красного Знамени, Знаком Почета (дважды). Учреждена Всероссийская литературная премия им. Л. К. Татьяничевой (2000). В Челябинске ее именем названа улица, библиотека № 26 (в которой был музей).</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Захаров Стефан Антонович</a:t>
            </a:r>
            <a:br>
              <a:rPr lang="ru-RU" b="1" dirty="0" smtClean="0">
                <a:solidFill>
                  <a:srgbClr val="FF0000"/>
                </a:solidFill>
              </a:rPr>
            </a:br>
            <a:r>
              <a:rPr lang="ru-RU" b="1" dirty="0" smtClean="0">
                <a:solidFill>
                  <a:srgbClr val="FF0000"/>
                </a:solidFill>
              </a:rPr>
              <a:t>(1920 – 1995 гг.)</a:t>
            </a:r>
            <a:endParaRPr lang="ru-RU" b="1" dirty="0">
              <a:solidFill>
                <a:srgbClr val="FF0000"/>
              </a:solidFill>
            </a:endParaRPr>
          </a:p>
        </p:txBody>
      </p:sp>
      <p:pic>
        <p:nvPicPr>
          <p:cNvPr id="4" name="Picture 2" descr="C:\Users\user\Desktop\155_Zaharov_SA.jpg"/>
          <p:cNvPicPr>
            <a:picLocks noGrp="1" noChangeAspect="1" noChangeArrowheads="1"/>
          </p:cNvPicPr>
          <p:nvPr>
            <p:ph idx="1"/>
          </p:nvPr>
        </p:nvPicPr>
        <p:blipFill>
          <a:blip r:embed="rId3" cstate="print"/>
          <a:srcRect/>
          <a:stretch>
            <a:fillRect/>
          </a:stretch>
        </p:blipFill>
        <p:spPr bwMode="auto">
          <a:xfrm>
            <a:off x="785786" y="1785926"/>
            <a:ext cx="3165377" cy="4071966"/>
          </a:xfrm>
          <a:prstGeom prst="rect">
            <a:avLst/>
          </a:prstGeom>
          <a:noFill/>
        </p:spPr>
      </p:pic>
      <p:sp>
        <p:nvSpPr>
          <p:cNvPr id="1027" name="Rectangle 3"/>
          <p:cNvSpPr>
            <a:spLocks noChangeArrowheads="1"/>
          </p:cNvSpPr>
          <p:nvPr/>
        </p:nvSpPr>
        <p:spPr bwMode="auto">
          <a:xfrm>
            <a:off x="4071934" y="2022654"/>
            <a:ext cx="457203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-публицист</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журналист, краевед, ответственный секретарь журнала «</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Уральский следопыт»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(1958</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1967),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ответственный секретарь журнала «Урал» (1968—1990)</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100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29 декабря 1920 г. в Калуге, в семье инженера. Участник Великой Отечественной войны. Окончив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УрГУ</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(1949), работал в школе № 40 г. Свердловска, редактором Телестудии (1967—1968), в  журналах «</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Уральский следопыт»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«Урал». Написал более десяти книг на уральском материале, многие публикации посвящены театральной тематике, деятельности известных уральских революционеров, полководцев; много публиковался в журналах «Урал», «Уральский следопыт».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Степан Фёдорович </a:t>
            </a:r>
            <a:r>
              <a:rPr lang="ru-RU" b="1" dirty="0" err="1" smtClean="0">
                <a:solidFill>
                  <a:srgbClr val="FF0000"/>
                </a:solidFill>
              </a:rPr>
              <a:t>Худояров</a:t>
            </a:r>
            <a:r>
              <a:rPr lang="ru-RU" b="1" dirty="0" smtClean="0">
                <a:solidFill>
                  <a:srgbClr val="FF0000"/>
                </a:solidFill>
              </a:rPr>
              <a:t/>
            </a:r>
            <a:br>
              <a:rPr lang="ru-RU" b="1" dirty="0" smtClean="0">
                <a:solidFill>
                  <a:srgbClr val="FF0000"/>
                </a:solidFill>
              </a:rPr>
            </a:br>
            <a:r>
              <a:rPr lang="ru-RU" b="1" dirty="0" smtClean="0">
                <a:solidFill>
                  <a:srgbClr val="FF0000"/>
                </a:solidFill>
              </a:rPr>
              <a:t>(1810 – 1865 гг.)</a:t>
            </a:r>
            <a:endParaRPr lang="ru-RU" b="1" dirty="0">
              <a:solidFill>
                <a:srgbClr val="FF0000"/>
              </a:solidFill>
            </a:endParaRPr>
          </a:p>
        </p:txBody>
      </p:sp>
      <p:sp>
        <p:nvSpPr>
          <p:cNvPr id="5" name="Прямоугольник 4"/>
          <p:cNvSpPr/>
          <p:nvPr/>
        </p:nvSpPr>
        <p:spPr>
          <a:xfrm>
            <a:off x="5072066" y="1720840"/>
            <a:ext cx="3500462" cy="4247317"/>
          </a:xfrm>
          <a:prstGeom prst="rect">
            <a:avLst/>
          </a:prstGeom>
        </p:spPr>
        <p:txBody>
          <a:bodyPr wrap="square">
            <a:spAutoFit/>
          </a:bodyPr>
          <a:lstStyle/>
          <a:p>
            <a:r>
              <a:rPr lang="ru-RU" dirty="0" smtClean="0"/>
              <a:t>В 1828 - </a:t>
            </a:r>
            <a:r>
              <a:rPr lang="ru-RU" dirty="0" err="1" smtClean="0"/>
              <a:t>нач</a:t>
            </a:r>
            <a:r>
              <a:rPr lang="ru-RU" dirty="0" smtClean="0"/>
              <a:t>. 30-х гг. изучал живопись в Италии под рук. К.П.Брюллова; в 1845 г. Академия художеств присвоила ему звание свободного худ.; с 1848 по 1850 г. изучал технику мозаики в Риме. В 1851-1860 гг. работал в мозаичной мастерской Академии художеств в Петербурге, затем на императорском стекольном заводе; принимал участие в изготовлении мозаичных икон для главного иконостаса в Исаакиевском соборе; создал портрет Ивана Сусанина (1830-е).</a:t>
            </a:r>
            <a:endParaRPr lang="ru-RU" dirty="0"/>
          </a:p>
        </p:txBody>
      </p:sp>
      <p:pic>
        <p:nvPicPr>
          <p:cNvPr id="2049" name="Picture 1" descr="C:\Users\user\Desktop\111.jpg"/>
          <p:cNvPicPr>
            <a:picLocks noGrp="1" noChangeAspect="1" noChangeArrowheads="1"/>
          </p:cNvPicPr>
          <p:nvPr>
            <p:ph idx="1"/>
          </p:nvPr>
        </p:nvPicPr>
        <p:blipFill>
          <a:blip r:embed="rId4" cstate="print"/>
          <a:srcRect/>
          <a:stretch>
            <a:fillRect/>
          </a:stretch>
        </p:blipFill>
        <p:spPr bwMode="auto">
          <a:xfrm>
            <a:off x="500034" y="1643050"/>
            <a:ext cx="2221992" cy="2743200"/>
          </a:xfrm>
          <a:prstGeom prst="rect">
            <a:avLst/>
          </a:prstGeom>
          <a:noFill/>
        </p:spPr>
      </p:pic>
      <p:pic>
        <p:nvPicPr>
          <p:cNvPr id="2050" name="Picture 2" descr="C:\Users\user\Desktop\иван сусанин.jpg"/>
          <p:cNvPicPr>
            <a:picLocks noChangeAspect="1" noChangeArrowheads="1"/>
          </p:cNvPicPr>
          <p:nvPr/>
        </p:nvPicPr>
        <p:blipFill>
          <a:blip r:embed="rId5" cstate="print"/>
          <a:srcRect l="12500" r="6250"/>
          <a:stretch>
            <a:fillRect/>
          </a:stretch>
        </p:blipFill>
        <p:spPr bwMode="auto">
          <a:xfrm>
            <a:off x="2500298" y="3786190"/>
            <a:ext cx="2500330" cy="230798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lstStyle/>
          <a:p>
            <a:r>
              <a:rPr lang="ru-RU" b="1" dirty="0" smtClean="0">
                <a:solidFill>
                  <a:srgbClr val="FF0000"/>
                </a:solidFill>
              </a:rPr>
              <a:t>Электронные ресурсы</a:t>
            </a:r>
            <a:endParaRPr lang="ru-RU" b="1" dirty="0">
              <a:solidFill>
                <a:srgbClr val="FF0000"/>
              </a:solidFill>
            </a:endParaRPr>
          </a:p>
        </p:txBody>
      </p:sp>
      <p:sp>
        <p:nvSpPr>
          <p:cNvPr id="3" name="Содержимое 2"/>
          <p:cNvSpPr>
            <a:spLocks noGrp="1"/>
          </p:cNvSpPr>
          <p:nvPr>
            <p:ph idx="1"/>
          </p:nvPr>
        </p:nvSpPr>
        <p:spPr>
          <a:xfrm>
            <a:off x="1000100" y="1571612"/>
            <a:ext cx="7429552" cy="4357719"/>
          </a:xfrm>
        </p:spPr>
        <p:txBody>
          <a:bodyPr/>
          <a:lstStyle/>
          <a:p>
            <a:r>
              <a:rPr lang="en-US" dirty="0" smtClean="0">
                <a:hlinkClick r:id="rId3"/>
              </a:rPr>
              <a:t>http</a:t>
            </a:r>
            <a:r>
              <a:rPr lang="ru-RU" dirty="0" smtClean="0">
                <a:hlinkClick r:id="rId3"/>
              </a:rPr>
              <a:t>:</a:t>
            </a:r>
            <a:r>
              <a:rPr lang="en-US" dirty="0" smtClean="0">
                <a:hlinkClick r:id="rId3"/>
              </a:rPr>
              <a:t>//</a:t>
            </a:r>
            <a:r>
              <a:rPr lang="en-US" dirty="0" err="1" smtClean="0">
                <a:hlinkClick r:id="rId3"/>
              </a:rPr>
              <a:t>book.uraik.ru</a:t>
            </a:r>
            <a:r>
              <a:rPr lang="en-US" dirty="0" smtClean="0"/>
              <a:t>   </a:t>
            </a:r>
            <a:r>
              <a:rPr lang="ru-RU" dirty="0" smtClean="0"/>
              <a:t>краеведение на Урале, Уральские авторы;</a:t>
            </a:r>
          </a:p>
          <a:p>
            <a:r>
              <a:rPr lang="ru-RU" dirty="0" smtClean="0"/>
              <a:t> </a:t>
            </a:r>
            <a:r>
              <a:rPr lang="en-US" dirty="0" smtClean="0">
                <a:hlinkClick r:id="rId4"/>
              </a:rPr>
              <a:t>http</a:t>
            </a:r>
            <a:r>
              <a:rPr lang="ru-RU" dirty="0" smtClean="0">
                <a:hlinkClick r:id="rId4"/>
              </a:rPr>
              <a:t>:</a:t>
            </a:r>
            <a:r>
              <a:rPr lang="en-US" dirty="0" smtClean="0">
                <a:hlinkClick r:id="rId4"/>
              </a:rPr>
              <a:t>//</a:t>
            </a:r>
            <a:r>
              <a:rPr lang="en-US" dirty="0" err="1" smtClean="0">
                <a:hlinkClick r:id="rId4"/>
              </a:rPr>
              <a:t>papchenko.ru</a:t>
            </a:r>
            <a:r>
              <a:rPr lang="en-US" dirty="0" smtClean="0">
                <a:hlinkClick r:id="rId4"/>
              </a:rPr>
              <a:t>/</a:t>
            </a:r>
            <a:r>
              <a:rPr lang="en-US" dirty="0" smtClean="0"/>
              <a:t> </a:t>
            </a:r>
          </a:p>
          <a:p>
            <a:r>
              <a:rPr lang="en-US" dirty="0" smtClean="0"/>
              <a:t> </a:t>
            </a:r>
            <a:r>
              <a:rPr lang="en-US" dirty="0" err="1" smtClean="0"/>
              <a:t>htt</a:t>
            </a:r>
            <a:r>
              <a:rPr lang="ru-RU" dirty="0" smtClean="0"/>
              <a:t>:</a:t>
            </a:r>
            <a:r>
              <a:rPr lang="en-US" dirty="0" smtClean="0"/>
              <a:t>//</a:t>
            </a:r>
            <a:r>
              <a:rPr lang="en-US" dirty="0" err="1" smtClean="0"/>
              <a:t>skarb-papcha.ru</a:t>
            </a:r>
            <a:r>
              <a:rPr lang="en-US" dirty="0" smtClean="0"/>
              <a:t>/  </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шаблоны\библиотекарь картинки\кн5.png"/>
          <p:cNvPicPr>
            <a:picLocks noGrp="1" noChangeAspect="1" noChangeArrowheads="1"/>
          </p:cNvPicPr>
          <p:nvPr>
            <p:ph idx="1"/>
          </p:nvPr>
        </p:nvPicPr>
        <p:blipFill>
          <a:blip r:embed="rId2" cstate="print"/>
          <a:srcRect t="6250"/>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928794" y="1571612"/>
            <a:ext cx="6758006" cy="4143404"/>
          </a:xfrm>
        </p:spPr>
        <p:txBody>
          <a:bodyPr>
            <a:normAutofit/>
          </a:bodyPr>
          <a:lstStyle/>
          <a:p>
            <a:pPr algn="l"/>
            <a:r>
              <a:rPr lang="ru-RU" sz="3600" b="1" dirty="0" smtClean="0">
                <a:solidFill>
                  <a:srgbClr val="FF0000"/>
                </a:solidFill>
              </a:rPr>
              <a:t>Благодарю      Творческих</a:t>
            </a:r>
            <a:br>
              <a:rPr lang="ru-RU" sz="3600" b="1" dirty="0" smtClean="0">
                <a:solidFill>
                  <a:srgbClr val="FF0000"/>
                </a:solidFill>
              </a:rPr>
            </a:br>
            <a:r>
              <a:rPr lang="ru-RU" sz="3600" b="1" dirty="0" smtClean="0">
                <a:solidFill>
                  <a:srgbClr val="FF0000"/>
                </a:solidFill>
              </a:rPr>
              <a:t>         за                 успехов! </a:t>
            </a:r>
            <a:br>
              <a:rPr lang="ru-RU" sz="3600" b="1" dirty="0" smtClean="0">
                <a:solidFill>
                  <a:srgbClr val="FF0000"/>
                </a:solidFill>
              </a:rPr>
            </a:br>
            <a:r>
              <a:rPr lang="ru-RU" sz="3600" b="1" dirty="0" smtClean="0">
                <a:solidFill>
                  <a:srgbClr val="FF0000"/>
                </a:solidFill>
              </a:rPr>
              <a:t>внимание!</a:t>
            </a:r>
            <a:endParaRPr lang="ru-RU" sz="36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Родыгин Евгений Павлович</a:t>
            </a:r>
            <a:br>
              <a:rPr lang="ru-RU" b="1" dirty="0" smtClean="0">
                <a:solidFill>
                  <a:srgbClr val="FF0000"/>
                </a:solidFill>
              </a:rPr>
            </a:br>
            <a:r>
              <a:rPr lang="ru-RU" b="1" dirty="0" smtClean="0">
                <a:solidFill>
                  <a:srgbClr val="FF0000"/>
                </a:solidFill>
              </a:rPr>
              <a:t>(16 февраля 1925 г.) </a:t>
            </a:r>
            <a:endParaRPr lang="ru-RU" b="1" dirty="0">
              <a:solidFill>
                <a:srgbClr val="FF0000"/>
              </a:solidFill>
            </a:endParaRPr>
          </a:p>
        </p:txBody>
      </p:sp>
      <p:pic>
        <p:nvPicPr>
          <p:cNvPr id="5" name="Picture 2" descr="C:\Users\user\Desktop\родыгин\rodigin.jpg"/>
          <p:cNvPicPr>
            <a:picLocks noGrp="1" noChangeAspect="1" noChangeArrowheads="1"/>
          </p:cNvPicPr>
          <p:nvPr>
            <p:ph idx="1"/>
          </p:nvPr>
        </p:nvPicPr>
        <p:blipFill>
          <a:blip r:embed="rId3" cstate="print"/>
          <a:srcRect/>
          <a:stretch>
            <a:fillRect/>
          </a:stretch>
        </p:blipFill>
        <p:spPr bwMode="auto">
          <a:xfrm>
            <a:off x="928661" y="1928802"/>
            <a:ext cx="3879771" cy="3929090"/>
          </a:xfrm>
          <a:prstGeom prst="rect">
            <a:avLst/>
          </a:prstGeom>
          <a:noFill/>
        </p:spPr>
      </p:pic>
      <p:sp>
        <p:nvSpPr>
          <p:cNvPr id="8193" name="Rectangle 1"/>
          <p:cNvSpPr>
            <a:spLocks noChangeArrowheads="1"/>
          </p:cNvSpPr>
          <p:nvPr/>
        </p:nvSpPr>
        <p:spPr bwMode="auto">
          <a:xfrm>
            <a:off x="4643438" y="1950477"/>
            <a:ext cx="407196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Композитор, народный артист России (1999); почетный гражданин Екатеринбурга (1998), Нижней Салды (1999) и Свердловской области (2000).</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95 лет со дня рождения.</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в г.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Чусовом</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Пермской области. Детские и юношеские годы прошли в уральских городах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Чусовом</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Лысьве, Нижней Салде. Участник Великой Отечественной войны. Окончил Уральскую государственную консерваторию. Работал заведующим музыкальной частью Уральского народного хора (1950</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1956). Автор более 200 песен, его называют «классиком уральской песни».</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428760"/>
          </a:xfrm>
        </p:spPr>
        <p:txBody>
          <a:bodyPr>
            <a:normAutofit fontScale="90000"/>
          </a:bodyPr>
          <a:lstStyle/>
          <a:p>
            <a:r>
              <a:rPr lang="ru-RU" b="1" dirty="0" smtClean="0">
                <a:solidFill>
                  <a:srgbClr val="FF0000"/>
                </a:solidFill>
              </a:rPr>
              <a:t>Печёнкин </a:t>
            </a:r>
            <a:br>
              <a:rPr lang="ru-RU" b="1" dirty="0" smtClean="0">
                <a:solidFill>
                  <a:srgbClr val="FF0000"/>
                </a:solidFill>
              </a:rPr>
            </a:br>
            <a:r>
              <a:rPr lang="ru-RU" b="1" dirty="0" smtClean="0">
                <a:solidFill>
                  <a:srgbClr val="FF0000"/>
                </a:solidFill>
              </a:rPr>
              <a:t>Владимир Константинович</a:t>
            </a:r>
            <a:br>
              <a:rPr lang="ru-RU" b="1" dirty="0" smtClean="0">
                <a:solidFill>
                  <a:srgbClr val="FF0000"/>
                </a:solidFill>
              </a:rPr>
            </a:br>
            <a:r>
              <a:rPr lang="ru-RU" b="1" dirty="0" smtClean="0">
                <a:solidFill>
                  <a:srgbClr val="FF0000"/>
                </a:solidFill>
              </a:rPr>
              <a:t>(1925 – </a:t>
            </a:r>
            <a:r>
              <a:rPr lang="ru-RU" b="1" dirty="0" err="1" smtClean="0">
                <a:solidFill>
                  <a:srgbClr val="FF0000"/>
                </a:solidFill>
              </a:rPr>
              <a:t>1992гг</a:t>
            </a:r>
            <a:r>
              <a:rPr lang="ru-RU" b="1" dirty="0" smtClean="0">
                <a:solidFill>
                  <a:srgbClr val="FF0000"/>
                </a:solidFill>
              </a:rPr>
              <a:t>.)</a:t>
            </a:r>
            <a:endParaRPr lang="ru-RU" b="1" dirty="0">
              <a:solidFill>
                <a:srgbClr val="FF0000"/>
              </a:solidFill>
            </a:endParaRPr>
          </a:p>
        </p:txBody>
      </p:sp>
      <p:pic>
        <p:nvPicPr>
          <p:cNvPr id="7169" name="Picture 1" descr="C:\Users\user\Desktop\к календарю по СО 2020\Vladimir_pechenkin_.jpg"/>
          <p:cNvPicPr>
            <a:picLocks noGrp="1" noChangeAspect="1" noChangeArrowheads="1"/>
          </p:cNvPicPr>
          <p:nvPr>
            <p:ph idx="1"/>
          </p:nvPr>
        </p:nvPicPr>
        <p:blipFill>
          <a:blip r:embed="rId3" cstate="print"/>
          <a:srcRect/>
          <a:stretch>
            <a:fillRect/>
          </a:stretch>
        </p:blipFill>
        <p:spPr bwMode="auto">
          <a:xfrm>
            <a:off x="5072066" y="2285992"/>
            <a:ext cx="3150690" cy="3710811"/>
          </a:xfrm>
          <a:prstGeom prst="rect">
            <a:avLst/>
          </a:prstGeom>
          <a:noFill/>
        </p:spPr>
      </p:pic>
      <p:sp>
        <p:nvSpPr>
          <p:cNvPr id="7170" name="Rectangle 2"/>
          <p:cNvSpPr>
            <a:spLocks noChangeArrowheads="1"/>
          </p:cNvSpPr>
          <p:nvPr/>
        </p:nvSpPr>
        <p:spPr bwMode="auto">
          <a:xfrm>
            <a:off x="571472" y="2315079"/>
            <a:ext cx="428628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Писатель</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95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19 февраля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1925г</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вырос в Нижнем Тагиле, окончил фельдшерскую школу. Участник Великой Отечественной войны с 1943 г., воевал в составе Черноморского флота. Работал фельдшером,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рентгенолаборантом</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обмотчиком в Свердловской области. Печататься начал с 1947 г., пробовал свое перо в сатире,  публицистике, фантастико-приключенческом жанре, детективе, историческом романе. Автор книг: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Исказительницы</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«Лазутчик Ясырь», «Неотвратимость»,</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«Белая полоса». Лауреат Всесоюзного конкурса произведений о милиции (1980).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Клер </a:t>
            </a:r>
            <a:r>
              <a:rPr lang="ru-RU" b="1" dirty="0" err="1" smtClean="0">
                <a:solidFill>
                  <a:srgbClr val="FF0000"/>
                </a:solidFill>
              </a:rPr>
              <a:t>Онисим</a:t>
            </a:r>
            <a:r>
              <a:rPr lang="ru-RU" b="1" dirty="0" smtClean="0">
                <a:solidFill>
                  <a:srgbClr val="FF0000"/>
                </a:solidFill>
              </a:rPr>
              <a:t> Егорович</a:t>
            </a:r>
            <a:br>
              <a:rPr lang="ru-RU" b="1" dirty="0" smtClean="0">
                <a:solidFill>
                  <a:srgbClr val="FF0000"/>
                </a:solidFill>
              </a:rPr>
            </a:br>
            <a:r>
              <a:rPr lang="ru-RU" b="1" dirty="0" smtClean="0">
                <a:solidFill>
                  <a:srgbClr val="FF0000"/>
                </a:solidFill>
              </a:rPr>
              <a:t>(1845 -</a:t>
            </a:r>
            <a:r>
              <a:rPr lang="ru-RU" b="1" dirty="0" err="1" smtClean="0">
                <a:solidFill>
                  <a:srgbClr val="FF0000"/>
                </a:solidFill>
              </a:rPr>
              <a:t>1920гг</a:t>
            </a:r>
            <a:r>
              <a:rPr lang="ru-RU" b="1" dirty="0" smtClean="0">
                <a:solidFill>
                  <a:srgbClr val="FF0000"/>
                </a:solidFill>
              </a:rPr>
              <a:t>.)</a:t>
            </a:r>
            <a:endParaRPr lang="ru-RU" b="1" dirty="0">
              <a:solidFill>
                <a:srgbClr val="FF0000"/>
              </a:solidFill>
            </a:endParaRPr>
          </a:p>
        </p:txBody>
      </p:sp>
      <p:pic>
        <p:nvPicPr>
          <p:cNvPr id="6145" name="Picture 1" descr="C:\Users\user\Desktop\к календарю по СО 2020\Kler-O-E.jpg"/>
          <p:cNvPicPr>
            <a:picLocks noGrp="1" noChangeAspect="1" noChangeArrowheads="1"/>
          </p:cNvPicPr>
          <p:nvPr>
            <p:ph idx="1"/>
          </p:nvPr>
        </p:nvPicPr>
        <p:blipFill>
          <a:blip r:embed="rId3" cstate="print"/>
          <a:srcRect t="14035"/>
          <a:stretch>
            <a:fillRect/>
          </a:stretch>
        </p:blipFill>
        <p:spPr bwMode="auto">
          <a:xfrm>
            <a:off x="500034" y="2143116"/>
            <a:ext cx="3032007" cy="3500434"/>
          </a:xfrm>
          <a:prstGeom prst="rect">
            <a:avLst/>
          </a:prstGeom>
          <a:noFill/>
        </p:spPr>
      </p:pic>
      <p:sp>
        <p:nvSpPr>
          <p:cNvPr id="6146" name="Rectangle 2"/>
          <p:cNvSpPr>
            <a:spLocks noChangeArrowheads="1"/>
          </p:cNvSpPr>
          <p:nvPr/>
        </p:nvSpPr>
        <p:spPr bwMode="auto">
          <a:xfrm>
            <a:off x="3500430" y="1669033"/>
            <a:ext cx="521497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Краевед, педагог, президент Уральского общества любителей естествознания.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175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25 (13) февраля 1845 года в Швейцарии. В Россию приехал в 1863 г., в Екатеринбурге жил с 1867 г.  Работал преподавателем французского языка в мужской гимназии и реальном училище, смотрителем в обсерватории. Один из инициаторов создания и открытия Уральского общества любителей естествознания [10 января 1871 г. (29 декабря 1870)]. Был членом 20 русских и иностранных научных обществ, автором 60 краеведческих работ. Его разносторонние знания заложили основы научного краеведения. Активная научная деятельность Клера отмечена шведским орденом «Полярная звезда» (1887), французским знаком «Университетские пальмы». Учреждена областная музейная премия им. О. Е. Клера (1991).</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«Областная газета»</a:t>
            </a:r>
            <a:br>
              <a:rPr lang="ru-RU" b="1" dirty="0" smtClean="0">
                <a:solidFill>
                  <a:srgbClr val="FF0000"/>
                </a:solidFill>
              </a:rPr>
            </a:br>
            <a:r>
              <a:rPr lang="ru-RU" b="1" dirty="0" smtClean="0">
                <a:solidFill>
                  <a:srgbClr val="FF0000"/>
                </a:solidFill>
              </a:rPr>
              <a:t>8 марта 1990 года</a:t>
            </a:r>
            <a:endParaRPr lang="ru-RU" b="1" dirty="0">
              <a:solidFill>
                <a:srgbClr val="FF0000"/>
              </a:solidFill>
            </a:endParaRPr>
          </a:p>
        </p:txBody>
      </p:sp>
      <p:pic>
        <p:nvPicPr>
          <p:cNvPr id="5121" name="Picture 1" descr="C:\Users\user\Desktop\2018-10-20_og_193_1.jpg.800x0_q85.jpg"/>
          <p:cNvPicPr>
            <a:picLocks noGrp="1" noChangeAspect="1" noChangeArrowheads="1"/>
          </p:cNvPicPr>
          <p:nvPr>
            <p:ph idx="1"/>
          </p:nvPr>
        </p:nvPicPr>
        <p:blipFill>
          <a:blip r:embed="rId3" cstate="print"/>
          <a:srcRect/>
          <a:stretch>
            <a:fillRect/>
          </a:stretch>
        </p:blipFill>
        <p:spPr bwMode="auto">
          <a:xfrm>
            <a:off x="5072066" y="1571612"/>
            <a:ext cx="3297217" cy="4566646"/>
          </a:xfrm>
          <a:prstGeom prst="rect">
            <a:avLst/>
          </a:prstGeom>
          <a:noFill/>
        </p:spPr>
      </p:pic>
      <p:sp>
        <p:nvSpPr>
          <p:cNvPr id="5122" name="Rectangle 2"/>
          <p:cNvSpPr>
            <a:spLocks noChangeArrowheads="1"/>
          </p:cNvSpPr>
          <p:nvPr/>
        </p:nvSpPr>
        <p:spPr bwMode="auto">
          <a:xfrm>
            <a:off x="714348" y="1828130"/>
            <a:ext cx="414340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30 лет со дня выпуска первого номера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Официальное издание органов государственной власти Свердловской области. Одновременно является газетой, ориентированной на запросы массового читателя; публикуются материалы  о политике, культуре, науке, краеведении. Среди первых редакторов были Ю. </a:t>
            </a:r>
            <a:r>
              <a:rPr kumimoji="0" 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Нисковских</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Ю. Якимов. В настоящее время главный редактор газеты </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Дмитрий Полянин. </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500042"/>
            <a:ext cx="7143800" cy="1000132"/>
          </a:xfrm>
        </p:spPr>
        <p:txBody>
          <a:bodyPr>
            <a:normAutofit fontScale="90000"/>
          </a:bodyPr>
          <a:lstStyle/>
          <a:p>
            <a:r>
              <a:rPr lang="ru-RU" b="1" dirty="0" smtClean="0">
                <a:solidFill>
                  <a:srgbClr val="FF0000"/>
                </a:solidFill>
              </a:rPr>
              <a:t>Козловский Иван Семёнович</a:t>
            </a:r>
            <a:br>
              <a:rPr lang="ru-RU" b="1" dirty="0" smtClean="0">
                <a:solidFill>
                  <a:srgbClr val="FF0000"/>
                </a:solidFill>
              </a:rPr>
            </a:br>
            <a:r>
              <a:rPr lang="ru-RU" b="1" dirty="0" smtClean="0">
                <a:solidFill>
                  <a:srgbClr val="FF0000"/>
                </a:solidFill>
              </a:rPr>
              <a:t>(1900 – 1993 гг.)</a:t>
            </a:r>
            <a:endParaRPr lang="ru-RU" b="1" dirty="0">
              <a:solidFill>
                <a:srgbClr val="FF0000"/>
              </a:solidFill>
            </a:endParaRPr>
          </a:p>
        </p:txBody>
      </p:sp>
      <p:pic>
        <p:nvPicPr>
          <p:cNvPr id="4097" name="Picture 1" descr="C:\Users\user\Desktop\к календарю по СО 2020\козловский.jpg"/>
          <p:cNvPicPr>
            <a:picLocks noGrp="1" noChangeAspect="1" noChangeArrowheads="1"/>
          </p:cNvPicPr>
          <p:nvPr>
            <p:ph idx="1"/>
          </p:nvPr>
        </p:nvPicPr>
        <p:blipFill>
          <a:blip r:embed="rId3" cstate="print"/>
          <a:srcRect/>
          <a:stretch>
            <a:fillRect/>
          </a:stretch>
        </p:blipFill>
        <p:spPr bwMode="auto">
          <a:xfrm>
            <a:off x="725790" y="1571612"/>
            <a:ext cx="2628678" cy="4286252"/>
          </a:xfrm>
          <a:prstGeom prst="rect">
            <a:avLst/>
          </a:prstGeom>
          <a:noFill/>
        </p:spPr>
      </p:pic>
      <p:sp>
        <p:nvSpPr>
          <p:cNvPr id="4098" name="Rectangle 2"/>
          <p:cNvSpPr>
            <a:spLocks noChangeArrowheads="1"/>
          </p:cNvSpPr>
          <p:nvPr/>
        </p:nvSpPr>
        <p:spPr bwMode="auto">
          <a:xfrm>
            <a:off x="3714744" y="1755363"/>
            <a:ext cx="50006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Певец, народный артист СССР (1940)</a:t>
            </a: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Герой Социалистического Труда (1980),</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лауреат Государственной премии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СССР</a:t>
            </a: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(1941, 1949)</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120 лет со дня рождения</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24 (11) марта 1900 года в с. </a:t>
            </a:r>
            <a:r>
              <a:rPr kumimoji="0" 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Марьяновка</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Киевской губернии, в крестьянской семье. С отличием окончил вокальный факультет Киевского музыкально-драматического института. Пел в оперных труппах Полтавы, Харькова; в 1925 г. стал солистом Свердловского театра оперы и балета. В 1926 г. был приглашен в Большой театр.</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ф и ш\form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71538" y="428604"/>
            <a:ext cx="7143800" cy="1571636"/>
          </a:xfrm>
        </p:spPr>
        <p:txBody>
          <a:bodyPr>
            <a:normAutofit fontScale="90000"/>
          </a:bodyPr>
          <a:lstStyle/>
          <a:p>
            <a:r>
              <a:rPr lang="ru-RU" b="1" dirty="0" smtClean="0">
                <a:solidFill>
                  <a:srgbClr val="FF0000"/>
                </a:solidFill>
              </a:rPr>
              <a:t>Серов </a:t>
            </a:r>
            <a:br>
              <a:rPr lang="ru-RU" b="1" dirty="0" smtClean="0">
                <a:solidFill>
                  <a:srgbClr val="FF0000"/>
                </a:solidFill>
              </a:rPr>
            </a:br>
            <a:r>
              <a:rPr lang="ru-RU" b="1" dirty="0" smtClean="0">
                <a:solidFill>
                  <a:srgbClr val="FF0000"/>
                </a:solidFill>
              </a:rPr>
              <a:t>Анатолий Константинович</a:t>
            </a:r>
            <a:br>
              <a:rPr lang="ru-RU" b="1" dirty="0" smtClean="0">
                <a:solidFill>
                  <a:srgbClr val="FF0000"/>
                </a:solidFill>
              </a:rPr>
            </a:br>
            <a:r>
              <a:rPr lang="ru-RU" b="1" dirty="0" smtClean="0">
                <a:solidFill>
                  <a:srgbClr val="FF0000"/>
                </a:solidFill>
              </a:rPr>
              <a:t>(1910 – 1939 гг.)</a:t>
            </a:r>
            <a:endParaRPr lang="ru-RU" b="1" dirty="0">
              <a:solidFill>
                <a:srgbClr val="FF0000"/>
              </a:solidFill>
            </a:endParaRPr>
          </a:p>
        </p:txBody>
      </p:sp>
      <p:pic>
        <p:nvPicPr>
          <p:cNvPr id="3073" name="Picture 1" descr="C:\Users\user\Desktop\к календарю по СО 2020\Анатолий_Константинович_Серов.jpg"/>
          <p:cNvPicPr>
            <a:picLocks noGrp="1" noChangeAspect="1" noChangeArrowheads="1"/>
          </p:cNvPicPr>
          <p:nvPr>
            <p:ph idx="1"/>
          </p:nvPr>
        </p:nvPicPr>
        <p:blipFill>
          <a:blip r:embed="rId3" cstate="print"/>
          <a:srcRect/>
          <a:stretch>
            <a:fillRect/>
          </a:stretch>
        </p:blipFill>
        <p:spPr bwMode="auto">
          <a:xfrm>
            <a:off x="5572132" y="2143116"/>
            <a:ext cx="2561842" cy="3856839"/>
          </a:xfrm>
          <a:prstGeom prst="rect">
            <a:avLst/>
          </a:prstGeom>
          <a:noFill/>
        </p:spPr>
      </p:pic>
      <p:sp>
        <p:nvSpPr>
          <p:cNvPr id="3074" name="Rectangle 2"/>
          <p:cNvSpPr>
            <a:spLocks noChangeArrowheads="1"/>
          </p:cNvSpPr>
          <p:nvPr/>
        </p:nvSpPr>
        <p:spPr bwMode="auto">
          <a:xfrm>
            <a:off x="571472" y="1934486"/>
            <a:ext cx="4929222" cy="45663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Летчик, </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комбриг,</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Герой Советского Союза (1938), первый почетный гражданин г. Серова (1979)</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110 лет со дня рождения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Родился 2 апреля (20 марта)</a:t>
            </a:r>
            <a:r>
              <a:rPr kumimoji="0" lang="ru-RU" sz="1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1910 г.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Воронцовском</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медном руднике Верхотурского уезда Пермской губернии (ныне — пос.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Воронцовск</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 Краснотурьинска Свердловской области), в семье рабочего-горняка. Учился в Богословской школе первой ступени и в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Турьинской</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семилетней школе (г. Краснотурьинск). С 1924 г. жил в г.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Надеждинске</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(ныне — г. Серов), работал на заводе подручным сталевара. Окончил с отличием Оренбургскую военную авиашколу (1931), учился в Военно-воздушной инженерной академии им. Н. Е. Жуковского. Работал в НИИ, испытывал новые самолеты. Участник войны в Испании под псевдонимом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Родриго</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Матео</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Погиб в авиакатастрофе; награжден орденами Ленина, Красного Знамени (дважды). Его именем назван город в Свердловской области, улицы в разных городах России, создан музей в Серове.</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3042</Words>
  <Application>Microsoft Office PowerPoint</Application>
  <PresentationFormat>Экран (4:3)</PresentationFormat>
  <Paragraphs>134</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Календарь знаменательных и памятных дат по Свердловской области на 2020 год</vt:lpstr>
      <vt:lpstr>Речкалов Григорий Андреевич (1920 – 1990гг.)</vt:lpstr>
      <vt:lpstr>Город Ирбит</vt:lpstr>
      <vt:lpstr>Родыгин Евгений Павлович (16 февраля 1925 г.) </vt:lpstr>
      <vt:lpstr>Печёнкин  Владимир Константинович (1925 – 1992гг.)</vt:lpstr>
      <vt:lpstr>Клер Онисим Егорович (1845 -1920гг.)</vt:lpstr>
      <vt:lpstr>«Областная газета» 8 марта 1990 года</vt:lpstr>
      <vt:lpstr>Козловский Иван Семёнович (1900 – 1993 гг.)</vt:lpstr>
      <vt:lpstr>Серов  Анатолий Константинович (1910 – 1939 гг.)</vt:lpstr>
      <vt:lpstr>Неизвестный Эрнст Иосифович (1925 – 2016гг.)</vt:lpstr>
      <vt:lpstr>Работы Эрнста Неизвестного</vt:lpstr>
      <vt:lpstr>Курицын Вячеслав Николаевич 10 апреля 1965 года</vt:lpstr>
      <vt:lpstr>Турунтаев  Владимир Фёдорович (14 апреля 1930 года)</vt:lpstr>
      <vt:lpstr>Филиппович  Александр Сергеевич (1935 – 1983 гг.)</vt:lpstr>
      <vt:lpstr>Журнал «Уральский следопыт» (30 апреля 1930 года)</vt:lpstr>
      <vt:lpstr>13 мая – 30 лет со дня образования Уральского федерального округа</vt:lpstr>
      <vt:lpstr>Коряков Олег Фокич (1920 – 1976 гг.)</vt:lpstr>
      <vt:lpstr>100 лет Средне-Уральскому книжному издательству</vt:lpstr>
      <vt:lpstr>Богаев Олег Анатольевич 18 июня 1970 года</vt:lpstr>
      <vt:lpstr>100 лет молодёжной газете «На смену»</vt:lpstr>
      <vt:lpstr>Бутин Эрнст Венедиктович (1940 – 2002 гг.)</vt:lpstr>
      <vt:lpstr>Ликстанов Иосиф Исаакович (1900 – 1955гг.)</vt:lpstr>
      <vt:lpstr>«Чёрный тюльпан» – 25 лет со дня открытия мемориала</vt:lpstr>
      <vt:lpstr>Шкавро Леонид Григорьевич (1920 -1994 гг.)</vt:lpstr>
      <vt:lpstr>Чуманов  Александр Николаевич  (1950 – 2008 гг.)</vt:lpstr>
      <vt:lpstr>Дагуров Владимир Геннадьевич (1940 – 2018 гг.)</vt:lpstr>
      <vt:lpstr>Лапшин Ярополк Леонидович (1920 – 2011гг.)</vt:lpstr>
      <vt:lpstr>35 лет образования группы ЧАЙФ</vt:lpstr>
      <vt:lpstr>Долинго Борис Анатольевич 3 декабря 1955 года</vt:lpstr>
      <vt:lpstr>Азовский Анатолий Андреевич (1940 – 2012 гг.)</vt:lpstr>
      <vt:lpstr>Никонов Николай Григорьевич (1930 – 2003 гг.)</vt:lpstr>
      <vt:lpstr>Бадьева Эльза Александровна (1925 – 2001 гг.)</vt:lpstr>
      <vt:lpstr>Татьяничева Людмила Константиновна (1915 – 1980 гг.)</vt:lpstr>
      <vt:lpstr>Захаров Стефан Антонович (1920 – 1995 гг.)</vt:lpstr>
      <vt:lpstr>Степан Фёдорович Худояров (1810 – 1865 гг.)</vt:lpstr>
      <vt:lpstr>Электронные ресурсы</vt:lpstr>
      <vt:lpstr>Благодарю      Творческих          за                 успехов!  внимание!</vt:lpstr>
    </vt:vector>
  </TitlesOfParts>
  <Company>ТалЭС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Календарь знаменательных и памятных дат по Свердловской области на 2020 год</dc:title>
  <dc:creator>user</dc:creator>
  <cp:lastModifiedBy>user</cp:lastModifiedBy>
  <cp:revision>9</cp:revision>
  <dcterms:created xsi:type="dcterms:W3CDTF">2019-08-19T10:34:27Z</dcterms:created>
  <dcterms:modified xsi:type="dcterms:W3CDTF">2019-09-04T22:26:26Z</dcterms:modified>
</cp:coreProperties>
</file>